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401" r:id="rId3"/>
    <p:sldId id="402" r:id="rId4"/>
    <p:sldId id="403" r:id="rId5"/>
    <p:sldId id="404" r:id="rId6"/>
    <p:sldId id="410" r:id="rId7"/>
    <p:sldId id="406" r:id="rId8"/>
    <p:sldId id="409" r:id="rId9"/>
    <p:sldId id="408" r:id="rId10"/>
    <p:sldId id="405" r:id="rId11"/>
    <p:sldId id="387" r:id="rId12"/>
    <p:sldId id="400" r:id="rId13"/>
    <p:sldId id="407" r:id="rId14"/>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67" autoAdjust="0"/>
    <p:restoredTop sz="94660"/>
  </p:normalViewPr>
  <p:slideViewPr>
    <p:cSldViewPr>
      <p:cViewPr>
        <p:scale>
          <a:sx n="140" d="100"/>
          <a:sy n="140" d="100"/>
        </p:scale>
        <p:origin x="-8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1"/>
          </a:xfrm>
          <a:prstGeom prst="rect">
            <a:avLst/>
          </a:prstGeom>
        </p:spPr>
        <p:txBody>
          <a:bodyPr vert="horz" lIns="96659" tIns="48330" rIns="96659" bIns="48330" rtlCol="0"/>
          <a:lstStyle>
            <a:lvl1pPr algn="l">
              <a:defRPr sz="1200"/>
            </a:lvl1pPr>
          </a:lstStyle>
          <a:p>
            <a:endParaRPr lang="en-US"/>
          </a:p>
        </p:txBody>
      </p:sp>
      <p:sp>
        <p:nvSpPr>
          <p:cNvPr id="3" name="Date Placeholder 2"/>
          <p:cNvSpPr>
            <a:spLocks noGrp="1"/>
          </p:cNvSpPr>
          <p:nvPr>
            <p:ph type="dt" idx="1"/>
          </p:nvPr>
        </p:nvSpPr>
        <p:spPr>
          <a:xfrm>
            <a:off x="4021295" y="1"/>
            <a:ext cx="3076363" cy="511731"/>
          </a:xfrm>
          <a:prstGeom prst="rect">
            <a:avLst/>
          </a:prstGeom>
        </p:spPr>
        <p:txBody>
          <a:bodyPr vert="horz" lIns="96659" tIns="48330" rIns="96659" bIns="48330" rtlCol="0"/>
          <a:lstStyle>
            <a:lvl1pPr algn="r">
              <a:defRPr sz="1200"/>
            </a:lvl1pPr>
          </a:lstStyle>
          <a:p>
            <a:fld id="{32C0A040-C8E3-434C-8438-14CB7BC7569C}" type="datetimeFigureOut">
              <a:rPr lang="en-US" smtClean="0"/>
              <a:t>1/22/14</a:t>
            </a:fld>
            <a:endParaRPr lang="en-US"/>
          </a:p>
        </p:txBody>
      </p:sp>
      <p:sp>
        <p:nvSpPr>
          <p:cNvPr id="4" name="Slide Image Placeholder 3"/>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6659" tIns="48330" rIns="96659" bIns="48330" rtlCol="0" anchor="ctr"/>
          <a:lstStyle/>
          <a:p>
            <a:endParaRPr lang="en-US"/>
          </a:p>
        </p:txBody>
      </p:sp>
      <p:sp>
        <p:nvSpPr>
          <p:cNvPr id="5" name="Notes Placeholder 4"/>
          <p:cNvSpPr>
            <a:spLocks noGrp="1"/>
          </p:cNvSpPr>
          <p:nvPr>
            <p:ph type="body" sz="quarter" idx="3"/>
          </p:nvPr>
        </p:nvSpPr>
        <p:spPr>
          <a:xfrm>
            <a:off x="709930" y="4861442"/>
            <a:ext cx="5679440" cy="4605576"/>
          </a:xfrm>
          <a:prstGeom prst="rect">
            <a:avLst/>
          </a:prstGeom>
        </p:spPr>
        <p:txBody>
          <a:bodyPr vert="horz" lIns="96659" tIns="48330" rIns="96659" bIns="4833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721106"/>
            <a:ext cx="3076363" cy="511731"/>
          </a:xfrm>
          <a:prstGeom prst="rect">
            <a:avLst/>
          </a:prstGeom>
        </p:spPr>
        <p:txBody>
          <a:bodyPr vert="horz" lIns="96659" tIns="48330" rIns="96659" bIns="48330" rtlCol="0" anchor="b"/>
          <a:lstStyle>
            <a:lvl1pPr algn="l">
              <a:defRPr sz="1200"/>
            </a:lvl1pPr>
          </a:lstStyle>
          <a:p>
            <a:endParaRPr lang="en-US"/>
          </a:p>
        </p:txBody>
      </p:sp>
      <p:sp>
        <p:nvSpPr>
          <p:cNvPr id="7" name="Slide Number Placeholder 6"/>
          <p:cNvSpPr>
            <a:spLocks noGrp="1"/>
          </p:cNvSpPr>
          <p:nvPr>
            <p:ph type="sldNum" sz="quarter" idx="5"/>
          </p:nvPr>
        </p:nvSpPr>
        <p:spPr>
          <a:xfrm>
            <a:off x="4021295" y="9721106"/>
            <a:ext cx="3076363" cy="511731"/>
          </a:xfrm>
          <a:prstGeom prst="rect">
            <a:avLst/>
          </a:prstGeom>
        </p:spPr>
        <p:txBody>
          <a:bodyPr vert="horz" lIns="96659" tIns="48330" rIns="96659" bIns="48330" rtlCol="0" anchor="b"/>
          <a:lstStyle>
            <a:lvl1pPr algn="r">
              <a:defRPr sz="1200"/>
            </a:lvl1pPr>
          </a:lstStyle>
          <a:p>
            <a:fld id="{57652EB7-5461-4853-A491-70D7F2D4A8E8}" type="slidenum">
              <a:rPr lang="en-US" smtClean="0"/>
              <a:t>‹#›</a:t>
            </a:fld>
            <a:endParaRPr lang="en-US"/>
          </a:p>
        </p:txBody>
      </p:sp>
    </p:spTree>
    <p:extLst>
      <p:ext uri="{BB962C8B-B14F-4D97-AF65-F5344CB8AC3E}">
        <p14:creationId xmlns:p14="http://schemas.microsoft.com/office/powerpoint/2010/main" val="242775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480513-72B5-4254-AED5-FA18BCDC30BA}" type="datetime1">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4E5DF-983C-4BE8-B82D-467BE9232964}" type="slidenum">
              <a:rPr lang="en-US" smtClean="0"/>
              <a:t>‹#›</a:t>
            </a:fld>
            <a:endParaRPr lang="en-US"/>
          </a:p>
        </p:txBody>
      </p:sp>
    </p:spTree>
    <p:extLst>
      <p:ext uri="{BB962C8B-B14F-4D97-AF65-F5344CB8AC3E}">
        <p14:creationId xmlns:p14="http://schemas.microsoft.com/office/powerpoint/2010/main" val="3682258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5C70EE-119A-4B1D-A190-58549E35500F}" type="datetime1">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4E5DF-983C-4BE8-B82D-467BE9232964}" type="slidenum">
              <a:rPr lang="en-US" smtClean="0"/>
              <a:t>‹#›</a:t>
            </a:fld>
            <a:endParaRPr lang="en-US"/>
          </a:p>
        </p:txBody>
      </p:sp>
    </p:spTree>
    <p:extLst>
      <p:ext uri="{BB962C8B-B14F-4D97-AF65-F5344CB8AC3E}">
        <p14:creationId xmlns:p14="http://schemas.microsoft.com/office/powerpoint/2010/main" val="3606202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A2925B-AE44-499A-91F8-91C1F36C855A}" type="datetime1">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4E5DF-983C-4BE8-B82D-467BE9232964}" type="slidenum">
              <a:rPr lang="en-US" smtClean="0"/>
              <a:t>‹#›</a:t>
            </a:fld>
            <a:endParaRPr lang="en-US"/>
          </a:p>
        </p:txBody>
      </p:sp>
    </p:spTree>
    <p:extLst>
      <p:ext uri="{BB962C8B-B14F-4D97-AF65-F5344CB8AC3E}">
        <p14:creationId xmlns:p14="http://schemas.microsoft.com/office/powerpoint/2010/main" val="1839045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46FF5C-045F-4AD2-8B71-4AA5D731F470}" type="datetime1">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4E5DF-983C-4BE8-B82D-467BE9232964}" type="slidenum">
              <a:rPr lang="en-US" smtClean="0"/>
              <a:t>‹#›</a:t>
            </a:fld>
            <a:endParaRPr lang="en-US"/>
          </a:p>
        </p:txBody>
      </p:sp>
    </p:spTree>
    <p:extLst>
      <p:ext uri="{BB962C8B-B14F-4D97-AF65-F5344CB8AC3E}">
        <p14:creationId xmlns:p14="http://schemas.microsoft.com/office/powerpoint/2010/main" val="103848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FCF1A0-6595-4C74-A93A-901E58C6BE5E}" type="datetime1">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4E5DF-983C-4BE8-B82D-467BE9232964}" type="slidenum">
              <a:rPr lang="en-US" smtClean="0"/>
              <a:t>‹#›</a:t>
            </a:fld>
            <a:endParaRPr lang="en-US"/>
          </a:p>
        </p:txBody>
      </p:sp>
    </p:spTree>
    <p:extLst>
      <p:ext uri="{BB962C8B-B14F-4D97-AF65-F5344CB8AC3E}">
        <p14:creationId xmlns:p14="http://schemas.microsoft.com/office/powerpoint/2010/main" val="2320047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5304AB-834C-4EB6-B67B-3206321962AD}" type="datetime1">
              <a:rPr lang="en-US" smtClean="0"/>
              <a:t>1/22/14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4E5DF-983C-4BE8-B82D-467BE9232964}" type="slidenum">
              <a:rPr lang="en-US" smtClean="0"/>
              <a:t>‹#›</a:t>
            </a:fld>
            <a:endParaRPr lang="en-US"/>
          </a:p>
        </p:txBody>
      </p:sp>
    </p:spTree>
    <p:extLst>
      <p:ext uri="{BB962C8B-B14F-4D97-AF65-F5344CB8AC3E}">
        <p14:creationId xmlns:p14="http://schemas.microsoft.com/office/powerpoint/2010/main" val="392120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9000DE-8CF3-4295-8F95-50F1E4316DA0}" type="datetime1">
              <a:rPr lang="en-US" smtClean="0"/>
              <a:t>1/22/14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C4E5DF-983C-4BE8-B82D-467BE9232964}" type="slidenum">
              <a:rPr lang="en-US" smtClean="0"/>
              <a:t>‹#›</a:t>
            </a:fld>
            <a:endParaRPr lang="en-US"/>
          </a:p>
        </p:txBody>
      </p:sp>
    </p:spTree>
    <p:extLst>
      <p:ext uri="{BB962C8B-B14F-4D97-AF65-F5344CB8AC3E}">
        <p14:creationId xmlns:p14="http://schemas.microsoft.com/office/powerpoint/2010/main" val="1228915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D62879-A2A5-47DE-9EC0-19CA5D284318}" type="datetime1">
              <a:rPr lang="en-US" smtClean="0"/>
              <a:t>1/22/14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C4E5DF-983C-4BE8-B82D-467BE9232964}" type="slidenum">
              <a:rPr lang="en-US" smtClean="0"/>
              <a:t>‹#›</a:t>
            </a:fld>
            <a:endParaRPr lang="en-US"/>
          </a:p>
        </p:txBody>
      </p:sp>
    </p:spTree>
    <p:extLst>
      <p:ext uri="{BB962C8B-B14F-4D97-AF65-F5344CB8AC3E}">
        <p14:creationId xmlns:p14="http://schemas.microsoft.com/office/powerpoint/2010/main" val="2438756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EAAD17-E041-44AA-AAC8-E5E2D40B3EAE}" type="datetime1">
              <a:rPr lang="en-US" smtClean="0"/>
              <a:t>1/22/14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C4E5DF-983C-4BE8-B82D-467BE9232964}" type="slidenum">
              <a:rPr lang="en-US" smtClean="0"/>
              <a:t>‹#›</a:t>
            </a:fld>
            <a:endParaRPr lang="en-US"/>
          </a:p>
        </p:txBody>
      </p:sp>
    </p:spTree>
    <p:extLst>
      <p:ext uri="{BB962C8B-B14F-4D97-AF65-F5344CB8AC3E}">
        <p14:creationId xmlns:p14="http://schemas.microsoft.com/office/powerpoint/2010/main" val="640681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4FF731-9A6A-4F74-96EC-F0E6682BB423}" type="datetime1">
              <a:rPr lang="en-US" smtClean="0"/>
              <a:t>1/22/14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4E5DF-983C-4BE8-B82D-467BE9232964}" type="slidenum">
              <a:rPr lang="en-US" smtClean="0"/>
              <a:t>‹#›</a:t>
            </a:fld>
            <a:endParaRPr lang="en-US"/>
          </a:p>
        </p:txBody>
      </p:sp>
    </p:spTree>
    <p:extLst>
      <p:ext uri="{BB962C8B-B14F-4D97-AF65-F5344CB8AC3E}">
        <p14:creationId xmlns:p14="http://schemas.microsoft.com/office/powerpoint/2010/main" val="3414325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7B337E-DF2F-4150-8BAA-7E62C8083694}" type="datetime1">
              <a:rPr lang="en-US" smtClean="0"/>
              <a:t>1/22/14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4E5DF-983C-4BE8-B82D-467BE9232964}" type="slidenum">
              <a:rPr lang="en-US" smtClean="0"/>
              <a:t>‹#›</a:t>
            </a:fld>
            <a:endParaRPr lang="en-US"/>
          </a:p>
        </p:txBody>
      </p:sp>
    </p:spTree>
    <p:extLst>
      <p:ext uri="{BB962C8B-B14F-4D97-AF65-F5344CB8AC3E}">
        <p14:creationId xmlns:p14="http://schemas.microsoft.com/office/powerpoint/2010/main" val="18764871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26AC9-A05F-4E41-AD2B-6765E37BBD0F}" type="datetime1">
              <a:rPr lang="en-US" smtClean="0"/>
              <a:t>1/22/14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C4E5DF-983C-4BE8-B82D-467BE9232964}" type="slidenum">
              <a:rPr lang="en-US" smtClean="0"/>
              <a:t>‹#›</a:t>
            </a:fld>
            <a:endParaRPr lang="en-US"/>
          </a:p>
        </p:txBody>
      </p:sp>
    </p:spTree>
    <p:extLst>
      <p:ext uri="{BB962C8B-B14F-4D97-AF65-F5344CB8AC3E}">
        <p14:creationId xmlns:p14="http://schemas.microsoft.com/office/powerpoint/2010/main" val="990929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C4E5DF-983C-4BE8-B82D-467BE9232964}" type="slidenum">
              <a:rPr lang="en-US" smtClean="0"/>
              <a:t>1</a:t>
            </a:fld>
            <a:endParaRPr lang="en-US"/>
          </a:p>
        </p:txBody>
      </p:sp>
      <p:sp>
        <p:nvSpPr>
          <p:cNvPr id="7" name="TextBox 6"/>
          <p:cNvSpPr txBox="1"/>
          <p:nvPr/>
        </p:nvSpPr>
        <p:spPr>
          <a:xfrm>
            <a:off x="467544" y="2420888"/>
            <a:ext cx="7920880" cy="2369880"/>
          </a:xfrm>
          <a:prstGeom prst="rect">
            <a:avLst/>
          </a:prstGeom>
          <a:noFill/>
        </p:spPr>
        <p:txBody>
          <a:bodyPr wrap="square" rtlCol="0">
            <a:spAutoFit/>
          </a:bodyPr>
          <a:lstStyle/>
          <a:p>
            <a:pPr algn="ctr"/>
            <a:r>
              <a:rPr lang="en-US" sz="3200" b="1" dirty="0"/>
              <a:t>LATEST </a:t>
            </a:r>
            <a:r>
              <a:rPr lang="en-US" sz="3200" b="1" dirty="0" smtClean="0"/>
              <a:t>UPDATES ON KICKER</a:t>
            </a:r>
            <a:r>
              <a:rPr lang="en-US" sz="3200" dirty="0"/>
              <a:t/>
            </a:r>
            <a:br>
              <a:rPr lang="en-US" sz="3200" dirty="0"/>
            </a:br>
            <a:r>
              <a:rPr lang="en-US" sz="3200" dirty="0"/>
              <a:t> </a:t>
            </a:r>
            <a:br>
              <a:rPr lang="en-US" sz="3200" dirty="0"/>
            </a:br>
            <a:r>
              <a:rPr lang="en-US" sz="3200" dirty="0" smtClean="0"/>
              <a:t>General ring meeting</a:t>
            </a:r>
          </a:p>
          <a:p>
            <a:pPr algn="ctr"/>
            <a:r>
              <a:rPr lang="en-US" sz="3200" dirty="0"/>
              <a:t/>
            </a:r>
            <a:br>
              <a:rPr lang="en-US" sz="3200" dirty="0"/>
            </a:br>
            <a:r>
              <a:rPr lang="en-US" sz="2000" dirty="0" smtClean="0"/>
              <a:t> January 22, 2014 </a:t>
            </a:r>
            <a:endParaRPr lang="en-US" sz="2000" dirty="0"/>
          </a:p>
        </p:txBody>
      </p:sp>
    </p:spTree>
    <p:extLst>
      <p:ext uri="{BB962C8B-B14F-4D97-AF65-F5344CB8AC3E}">
        <p14:creationId xmlns:p14="http://schemas.microsoft.com/office/powerpoint/2010/main" val="15392549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C4E5DF-983C-4BE8-B82D-467BE9232964}" type="slidenum">
              <a:rPr lang="en-US" smtClean="0"/>
              <a:t>10</a:t>
            </a:fld>
            <a:endParaRPr lang="en-US"/>
          </a:p>
        </p:txBody>
      </p:sp>
      <p:sp>
        <p:nvSpPr>
          <p:cNvPr id="5" name="TextBox 4"/>
          <p:cNvSpPr txBox="1"/>
          <p:nvPr/>
        </p:nvSpPr>
        <p:spPr>
          <a:xfrm>
            <a:off x="1043608" y="2708920"/>
            <a:ext cx="7560840" cy="923330"/>
          </a:xfrm>
          <a:prstGeom prst="rect">
            <a:avLst/>
          </a:prstGeom>
          <a:noFill/>
        </p:spPr>
        <p:txBody>
          <a:bodyPr wrap="square" rtlCol="0">
            <a:spAutoFit/>
          </a:bodyPr>
          <a:lstStyle/>
          <a:p>
            <a:r>
              <a:rPr lang="en-US" dirty="0" smtClean="0"/>
              <a:t>Intel</a:t>
            </a:r>
            <a:r>
              <a:rPr lang="en-US" baseline="30000" dirty="0" smtClean="0"/>
              <a:t>©</a:t>
            </a:r>
            <a:r>
              <a:rPr lang="en-US" dirty="0" smtClean="0"/>
              <a:t> GALILEO board arrived;</a:t>
            </a:r>
          </a:p>
          <a:p>
            <a:endParaRPr lang="en-US" dirty="0" smtClean="0"/>
          </a:p>
          <a:p>
            <a:r>
              <a:rPr lang="en-US" dirty="0" smtClean="0"/>
              <a:t>Programmed for the pulse sequence for g-2</a:t>
            </a:r>
            <a:endParaRPr lang="en-US" dirty="0"/>
          </a:p>
        </p:txBody>
      </p:sp>
    </p:spTree>
    <p:extLst>
      <p:ext uri="{BB962C8B-B14F-4D97-AF65-F5344CB8AC3E}">
        <p14:creationId xmlns:p14="http://schemas.microsoft.com/office/powerpoint/2010/main" val="1848779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CB097AD-548B-4164-9A52-507AA517D5A6}" type="slidenum">
              <a:rPr lang="en-US" smtClean="0"/>
              <a:t>11</a:t>
            </a:fld>
            <a:endParaRPr lang="en-US"/>
          </a:p>
        </p:txBody>
      </p:sp>
      <p:sp>
        <p:nvSpPr>
          <p:cNvPr id="4" name="TextBox 3"/>
          <p:cNvSpPr txBox="1"/>
          <p:nvPr/>
        </p:nvSpPr>
        <p:spPr>
          <a:xfrm>
            <a:off x="2267744" y="2564904"/>
            <a:ext cx="4032448" cy="646331"/>
          </a:xfrm>
          <a:prstGeom prst="rect">
            <a:avLst/>
          </a:prstGeom>
          <a:noFill/>
        </p:spPr>
        <p:txBody>
          <a:bodyPr wrap="square" rtlCol="0">
            <a:spAutoFit/>
          </a:bodyPr>
          <a:lstStyle/>
          <a:p>
            <a:pPr algn="ctr"/>
            <a:r>
              <a:rPr lang="en-US" sz="3600" b="1" dirty="0" smtClean="0"/>
              <a:t>THE END</a:t>
            </a:r>
            <a:endParaRPr lang="en-US" sz="3600" b="1" dirty="0"/>
          </a:p>
        </p:txBody>
      </p:sp>
    </p:spTree>
    <p:extLst>
      <p:ext uri="{BB962C8B-B14F-4D97-AF65-F5344CB8AC3E}">
        <p14:creationId xmlns:p14="http://schemas.microsoft.com/office/powerpoint/2010/main" val="5551511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C4E5DF-983C-4BE8-B82D-467BE9232964}" type="slidenum">
              <a:rPr lang="en-US" smtClean="0"/>
              <a:t>12</a:t>
            </a:fld>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476672"/>
            <a:ext cx="6983760" cy="5237820"/>
          </a:xfrm>
          <a:prstGeom prst="rect">
            <a:avLst/>
          </a:prstGeom>
        </p:spPr>
      </p:pic>
      <p:sp>
        <p:nvSpPr>
          <p:cNvPr id="3" name="TextBox 2"/>
          <p:cNvSpPr txBox="1"/>
          <p:nvPr/>
        </p:nvSpPr>
        <p:spPr>
          <a:xfrm>
            <a:off x="107504" y="5949280"/>
            <a:ext cx="8568952" cy="369332"/>
          </a:xfrm>
          <a:prstGeom prst="rect">
            <a:avLst/>
          </a:prstGeom>
          <a:noFill/>
        </p:spPr>
        <p:txBody>
          <a:bodyPr wrap="square" rtlCol="0">
            <a:spAutoFit/>
          </a:bodyPr>
          <a:lstStyle/>
          <a:p>
            <a:r>
              <a:rPr lang="en-US" dirty="0" smtClean="0"/>
              <a:t>Saturated chokes (ferrite rings) installed at the end of pulser before split into two cables</a:t>
            </a:r>
            <a:endParaRPr lang="en-US" dirty="0"/>
          </a:p>
        </p:txBody>
      </p:sp>
    </p:spTree>
    <p:extLst>
      <p:ext uri="{BB962C8B-B14F-4D97-AF65-F5344CB8AC3E}">
        <p14:creationId xmlns:p14="http://schemas.microsoft.com/office/powerpoint/2010/main" val="727677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C4E5DF-983C-4BE8-B82D-467BE9232964}" type="slidenum">
              <a:rPr lang="en-US" smtClean="0"/>
              <a:t>13</a:t>
            </a:fld>
            <a:endParaRPr lang="en-US"/>
          </a:p>
        </p:txBody>
      </p:sp>
    </p:spTree>
    <p:extLst>
      <p:ext uri="{BB962C8B-B14F-4D97-AF65-F5344CB8AC3E}">
        <p14:creationId xmlns:p14="http://schemas.microsoft.com/office/powerpoint/2010/main" val="133777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C4E5DF-983C-4BE8-B82D-467BE9232964}" type="slidenum">
              <a:rPr lang="en-US" smtClean="0"/>
              <a:t>2</a:t>
            </a:fld>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115615" y="907703"/>
            <a:ext cx="6336707" cy="4752530"/>
          </a:xfrm>
          <a:prstGeom prst="rect">
            <a:avLst/>
          </a:prstGeom>
        </p:spPr>
      </p:pic>
      <p:sp>
        <p:nvSpPr>
          <p:cNvPr id="3" name="TextBox 2"/>
          <p:cNvSpPr txBox="1"/>
          <p:nvPr/>
        </p:nvSpPr>
        <p:spPr>
          <a:xfrm>
            <a:off x="6732240" y="4437112"/>
            <a:ext cx="2160240" cy="646331"/>
          </a:xfrm>
          <a:prstGeom prst="rect">
            <a:avLst/>
          </a:prstGeom>
          <a:noFill/>
        </p:spPr>
        <p:txBody>
          <a:bodyPr wrap="square" rtlCol="0">
            <a:spAutoFit/>
          </a:bodyPr>
          <a:lstStyle/>
          <a:p>
            <a:r>
              <a:rPr lang="en-US" dirty="0" smtClean="0"/>
              <a:t>Pulser is assembled in full length</a:t>
            </a:r>
            <a:endParaRPr lang="en-US" dirty="0"/>
          </a:p>
        </p:txBody>
      </p:sp>
    </p:spTree>
    <p:extLst>
      <p:ext uri="{BB962C8B-B14F-4D97-AF65-F5344CB8AC3E}">
        <p14:creationId xmlns:p14="http://schemas.microsoft.com/office/powerpoint/2010/main" val="727677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C4E5DF-983C-4BE8-B82D-467BE9232964}" type="slidenum">
              <a:rPr lang="en-US" smtClean="0"/>
              <a:t>3</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599" y="476672"/>
            <a:ext cx="8146417" cy="5040560"/>
          </a:xfrm>
          <a:prstGeom prst="rect">
            <a:avLst/>
          </a:prstGeom>
        </p:spPr>
      </p:pic>
      <p:sp>
        <p:nvSpPr>
          <p:cNvPr id="3" name="TextBox 2"/>
          <p:cNvSpPr txBox="1"/>
          <p:nvPr/>
        </p:nvSpPr>
        <p:spPr>
          <a:xfrm>
            <a:off x="327959" y="369530"/>
            <a:ext cx="8784976" cy="646331"/>
          </a:xfrm>
          <a:prstGeom prst="rect">
            <a:avLst/>
          </a:prstGeom>
          <a:noFill/>
        </p:spPr>
        <p:txBody>
          <a:bodyPr wrap="square" rtlCol="0">
            <a:spAutoFit/>
          </a:bodyPr>
          <a:lstStyle/>
          <a:p>
            <a:r>
              <a:rPr lang="en-US" dirty="0" smtClean="0"/>
              <a:t>Final design will have 6” outer tubes (instead of current 7”) and impedance 12.5 Ohm (load)</a:t>
            </a:r>
          </a:p>
          <a:p>
            <a:r>
              <a:rPr lang="en-US" dirty="0" smtClean="0"/>
              <a:t>Four 50 Ohm cables in parallel, if 12.5 Ohm cable will be not possible to get in time.</a:t>
            </a:r>
            <a:endParaRPr lang="en-US" dirty="0"/>
          </a:p>
        </p:txBody>
      </p:sp>
      <p:sp>
        <p:nvSpPr>
          <p:cNvPr id="5" name="TextBox 4"/>
          <p:cNvSpPr txBox="1"/>
          <p:nvPr/>
        </p:nvSpPr>
        <p:spPr>
          <a:xfrm>
            <a:off x="4427984" y="3316342"/>
            <a:ext cx="3960440" cy="369332"/>
          </a:xfrm>
          <a:prstGeom prst="rect">
            <a:avLst/>
          </a:prstGeom>
          <a:noFill/>
        </p:spPr>
        <p:txBody>
          <a:bodyPr wrap="square" rtlCol="0">
            <a:spAutoFit/>
          </a:bodyPr>
          <a:lstStyle/>
          <a:p>
            <a:r>
              <a:rPr lang="en-US" dirty="0" smtClean="0"/>
              <a:t>Will be filled with Castor oil</a:t>
            </a:r>
            <a:endParaRPr lang="en-US" dirty="0"/>
          </a:p>
        </p:txBody>
      </p:sp>
      <p:sp>
        <p:nvSpPr>
          <p:cNvPr id="6" name="TextBox 5"/>
          <p:cNvSpPr txBox="1"/>
          <p:nvPr/>
        </p:nvSpPr>
        <p:spPr>
          <a:xfrm>
            <a:off x="1547664" y="6093296"/>
            <a:ext cx="5472608" cy="369332"/>
          </a:xfrm>
          <a:prstGeom prst="rect">
            <a:avLst/>
          </a:prstGeom>
          <a:noFill/>
        </p:spPr>
        <p:txBody>
          <a:bodyPr wrap="square" rtlCol="0">
            <a:spAutoFit/>
          </a:bodyPr>
          <a:lstStyle/>
          <a:p>
            <a:r>
              <a:rPr lang="en-US" dirty="0" smtClean="0"/>
              <a:t>Flanges: Ø=8” instead of current Ø=10”</a:t>
            </a:r>
            <a:endParaRPr lang="en-US" dirty="0"/>
          </a:p>
        </p:txBody>
      </p:sp>
      <p:sp>
        <p:nvSpPr>
          <p:cNvPr id="7" name="Oval 6"/>
          <p:cNvSpPr/>
          <p:nvPr/>
        </p:nvSpPr>
        <p:spPr>
          <a:xfrm>
            <a:off x="7020271" y="3501008"/>
            <a:ext cx="1515157" cy="17281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138853" y="5261505"/>
            <a:ext cx="2952328" cy="1200329"/>
          </a:xfrm>
          <a:prstGeom prst="rect">
            <a:avLst/>
          </a:prstGeom>
          <a:noFill/>
        </p:spPr>
        <p:txBody>
          <a:bodyPr wrap="square" rtlCol="0">
            <a:spAutoFit/>
          </a:bodyPr>
          <a:lstStyle/>
          <a:p>
            <a:r>
              <a:rPr lang="en-US" b="1" dirty="0" smtClean="0"/>
              <a:t>This part will be tested in existing generator; transition flange is manufactured already</a:t>
            </a:r>
            <a:endParaRPr lang="en-US" b="1" dirty="0"/>
          </a:p>
        </p:txBody>
      </p:sp>
      <p:cxnSp>
        <p:nvCxnSpPr>
          <p:cNvPr id="11" name="Straight Arrow Connector 10"/>
          <p:cNvCxnSpPr/>
          <p:nvPr/>
        </p:nvCxnSpPr>
        <p:spPr>
          <a:xfrm>
            <a:off x="5184068" y="3685674"/>
            <a:ext cx="540060" cy="31939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0805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C4E5DF-983C-4BE8-B82D-467BE9232964}" type="slidenum">
              <a:rPr lang="en-US" smtClean="0"/>
              <a:t>4</a:t>
            </a:fld>
            <a:endParaRPr lang="en-US"/>
          </a:p>
        </p:txBody>
      </p:sp>
      <p:sp>
        <p:nvSpPr>
          <p:cNvPr id="7" name="TextBox 6"/>
          <p:cNvSpPr txBox="1"/>
          <p:nvPr/>
        </p:nvSpPr>
        <p:spPr>
          <a:xfrm>
            <a:off x="1390650" y="517322"/>
            <a:ext cx="6768752" cy="369332"/>
          </a:xfrm>
          <a:prstGeom prst="rect">
            <a:avLst/>
          </a:prstGeom>
          <a:noFill/>
        </p:spPr>
        <p:txBody>
          <a:bodyPr wrap="square" rtlCol="0">
            <a:spAutoFit/>
          </a:bodyPr>
          <a:lstStyle/>
          <a:p>
            <a:r>
              <a:rPr lang="en-US" dirty="0" smtClean="0"/>
              <a:t>We think that individual load for each cable (50</a:t>
            </a:r>
            <a:r>
              <a:rPr lang="el-GR" dirty="0" smtClean="0"/>
              <a:t>Ω</a:t>
            </a:r>
            <a:r>
              <a:rPr lang="en-US" dirty="0" smtClean="0"/>
              <a:t>) is the best solution </a:t>
            </a:r>
            <a:endParaRPr lang="en-US" dirty="0"/>
          </a:p>
        </p:txBody>
      </p:sp>
      <p:sp>
        <p:nvSpPr>
          <p:cNvPr id="8" name="TextBox 7"/>
          <p:cNvSpPr txBox="1"/>
          <p:nvPr/>
        </p:nvSpPr>
        <p:spPr>
          <a:xfrm>
            <a:off x="1390650" y="4365104"/>
            <a:ext cx="4693518" cy="369332"/>
          </a:xfrm>
          <a:prstGeom prst="rect">
            <a:avLst/>
          </a:prstGeom>
          <a:noFill/>
        </p:spPr>
        <p:txBody>
          <a:bodyPr wrap="square" rtlCol="0">
            <a:spAutoFit/>
          </a:bodyPr>
          <a:lstStyle/>
          <a:p>
            <a:r>
              <a:rPr lang="en-US" dirty="0" err="1" smtClean="0"/>
              <a:t>KANTHAL</a:t>
            </a:r>
            <a:r>
              <a:rPr lang="en-US" baseline="30000" dirty="0" smtClean="0"/>
              <a:t>©</a:t>
            </a:r>
            <a:r>
              <a:rPr lang="en-US" dirty="0" smtClean="0"/>
              <a:t> resistors (4 pieces); 1” OD; 8” long</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819" y="1113637"/>
            <a:ext cx="7380312" cy="2921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p:nvPr/>
        </p:nvCxnSpPr>
        <p:spPr>
          <a:xfrm flipH="1" flipV="1">
            <a:off x="2915816" y="2852936"/>
            <a:ext cx="216024" cy="1440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491880" y="2276872"/>
            <a:ext cx="360040" cy="72008"/>
          </a:xfrm>
          <a:prstGeom prst="line">
            <a:avLst/>
          </a:prstGeom>
          <a:ln w="857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476439" y="2574260"/>
            <a:ext cx="360040" cy="0"/>
          </a:xfrm>
          <a:prstGeom prst="line">
            <a:avLst/>
          </a:prstGeom>
          <a:ln w="9842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476439" y="2816932"/>
            <a:ext cx="360040" cy="36004"/>
          </a:xfrm>
          <a:prstGeom prst="line">
            <a:avLst/>
          </a:prstGeom>
          <a:ln w="82550"/>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11560" y="5085184"/>
            <a:ext cx="7704856" cy="369332"/>
          </a:xfrm>
          <a:prstGeom prst="rect">
            <a:avLst/>
          </a:prstGeom>
          <a:noFill/>
        </p:spPr>
        <p:txBody>
          <a:bodyPr wrap="square" rtlCol="0">
            <a:spAutoFit/>
          </a:bodyPr>
          <a:lstStyle/>
          <a:p>
            <a:r>
              <a:rPr lang="en-US" dirty="0" smtClean="0"/>
              <a:t>This setup reduces the possibility for cables to cross talk</a:t>
            </a:r>
            <a:endParaRPr lang="en-US" dirty="0"/>
          </a:p>
        </p:txBody>
      </p:sp>
      <p:sp>
        <p:nvSpPr>
          <p:cNvPr id="26" name="TextBox 25"/>
          <p:cNvSpPr txBox="1"/>
          <p:nvPr/>
        </p:nvSpPr>
        <p:spPr>
          <a:xfrm>
            <a:off x="391252" y="5661248"/>
            <a:ext cx="8285204" cy="646331"/>
          </a:xfrm>
          <a:prstGeom prst="rect">
            <a:avLst/>
          </a:prstGeom>
          <a:noFill/>
        </p:spPr>
        <p:txBody>
          <a:bodyPr wrap="square" rtlCol="0">
            <a:spAutoFit/>
          </a:bodyPr>
          <a:lstStyle/>
          <a:p>
            <a:r>
              <a:rPr lang="en-US" b="1" dirty="0" smtClean="0"/>
              <a:t>12.5 </a:t>
            </a:r>
            <a:r>
              <a:rPr lang="el-GR" b="1" dirty="0" smtClean="0"/>
              <a:t>Ω</a:t>
            </a:r>
            <a:r>
              <a:rPr lang="en-US" b="1" dirty="0" smtClean="0"/>
              <a:t> cable </a:t>
            </a:r>
            <a:r>
              <a:rPr lang="en-US" b="1" dirty="0" err="1" smtClean="0"/>
              <a:t>RG</a:t>
            </a:r>
            <a:r>
              <a:rPr lang="en-US" b="1" dirty="0" smtClean="0"/>
              <a:t> 193/U has Steel central conductor with Ø=1”; galvanized</a:t>
            </a:r>
          </a:p>
          <a:p>
            <a:r>
              <a:rPr lang="en-US" b="1" dirty="0" smtClean="0"/>
              <a:t>2” outer diameter; rigid</a:t>
            </a:r>
            <a:endParaRPr lang="en-US" b="1" dirty="0"/>
          </a:p>
        </p:txBody>
      </p:sp>
    </p:spTree>
    <p:extLst>
      <p:ext uri="{BB962C8B-B14F-4D97-AF65-F5344CB8AC3E}">
        <p14:creationId xmlns:p14="http://schemas.microsoft.com/office/powerpoint/2010/main" val="1810805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C4E5DF-983C-4BE8-B82D-467BE9232964}" type="slidenum">
              <a:rPr lang="en-US" smtClean="0"/>
              <a:t>5</a:t>
            </a:fld>
            <a:endParaRPr lang="en-US"/>
          </a:p>
        </p:txBody>
      </p:sp>
      <p:sp>
        <p:nvSpPr>
          <p:cNvPr id="5" name="TextBox 4"/>
          <p:cNvSpPr txBox="1"/>
          <p:nvPr/>
        </p:nvSpPr>
        <p:spPr>
          <a:xfrm>
            <a:off x="251520" y="692696"/>
            <a:ext cx="8712968" cy="1477328"/>
          </a:xfrm>
          <a:prstGeom prst="rect">
            <a:avLst/>
          </a:prstGeom>
          <a:noFill/>
        </p:spPr>
        <p:txBody>
          <a:bodyPr wrap="square" rtlCol="0">
            <a:spAutoFit/>
          </a:bodyPr>
          <a:lstStyle/>
          <a:p>
            <a:r>
              <a:rPr lang="en-US" dirty="0" smtClean="0"/>
              <a:t>Considering a possibility to insulate the ground electrode of PS from the vacuum chamber;</a:t>
            </a:r>
          </a:p>
          <a:p>
            <a:r>
              <a:rPr lang="en-US" dirty="0" smtClean="0"/>
              <a:t>Minimal modifications required;</a:t>
            </a:r>
          </a:p>
          <a:p>
            <a:endParaRPr lang="en-US" dirty="0"/>
          </a:p>
          <a:p>
            <a:r>
              <a:rPr lang="en-US" dirty="0" smtClean="0"/>
              <a:t>This will drastically decrease the noise, especially in a real data acquisition  process,</a:t>
            </a:r>
          </a:p>
          <a:p>
            <a:r>
              <a:rPr lang="en-US" dirty="0" smtClean="0"/>
              <a:t>In Faraday monitor also.</a:t>
            </a: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847" t="60746"/>
          <a:stretch/>
        </p:blipFill>
        <p:spPr>
          <a:xfrm>
            <a:off x="251519" y="2589448"/>
            <a:ext cx="8883699" cy="2296468"/>
          </a:xfrm>
          <a:prstGeom prst="rect">
            <a:avLst/>
          </a:prstGeom>
        </p:spPr>
      </p:pic>
      <p:sp>
        <p:nvSpPr>
          <p:cNvPr id="7" name="TextBox 6"/>
          <p:cNvSpPr txBox="1"/>
          <p:nvPr/>
        </p:nvSpPr>
        <p:spPr>
          <a:xfrm>
            <a:off x="1403648" y="2160474"/>
            <a:ext cx="6264696" cy="369332"/>
          </a:xfrm>
          <a:prstGeom prst="rect">
            <a:avLst/>
          </a:prstGeom>
          <a:noFill/>
        </p:spPr>
        <p:txBody>
          <a:bodyPr wrap="square" rtlCol="0">
            <a:spAutoFit/>
          </a:bodyPr>
          <a:lstStyle/>
          <a:p>
            <a:pPr algn="ctr"/>
            <a:r>
              <a:rPr lang="en-US" b="1" dirty="0" smtClean="0"/>
              <a:t>CURRENT STATUS</a:t>
            </a:r>
            <a:endParaRPr lang="en-US" b="1" dirty="0"/>
          </a:p>
        </p:txBody>
      </p:sp>
      <p:sp>
        <p:nvSpPr>
          <p:cNvPr id="8" name="Rectangle 7"/>
          <p:cNvSpPr/>
          <p:nvPr/>
        </p:nvSpPr>
        <p:spPr>
          <a:xfrm flipH="1">
            <a:off x="1345542" y="4236783"/>
            <a:ext cx="116520" cy="181558"/>
          </a:xfrm>
          <a:prstGeom prst="rec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flipH="1">
            <a:off x="1345542" y="2785610"/>
            <a:ext cx="116520" cy="181558"/>
          </a:xfrm>
          <a:prstGeom prst="rec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618845" y="4428399"/>
            <a:ext cx="784957" cy="5776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1520" y="4922174"/>
            <a:ext cx="1872208" cy="369332"/>
          </a:xfrm>
          <a:prstGeom prst="rect">
            <a:avLst/>
          </a:prstGeom>
          <a:noFill/>
        </p:spPr>
        <p:txBody>
          <a:bodyPr wrap="square" rtlCol="0">
            <a:spAutoFit/>
          </a:bodyPr>
          <a:lstStyle/>
          <a:p>
            <a:r>
              <a:rPr lang="en-US" dirty="0" smtClean="0"/>
              <a:t>Insulator ring</a:t>
            </a:r>
            <a:endParaRPr lang="en-US" dirty="0"/>
          </a:p>
        </p:txBody>
      </p:sp>
      <p:sp>
        <p:nvSpPr>
          <p:cNvPr id="12" name="TextBox 11"/>
          <p:cNvSpPr txBox="1"/>
          <p:nvPr/>
        </p:nvSpPr>
        <p:spPr>
          <a:xfrm>
            <a:off x="827584" y="5517232"/>
            <a:ext cx="7704856" cy="369332"/>
          </a:xfrm>
          <a:prstGeom prst="rect">
            <a:avLst/>
          </a:prstGeom>
          <a:noFill/>
        </p:spPr>
        <p:txBody>
          <a:bodyPr wrap="square" rtlCol="0">
            <a:spAutoFit/>
          </a:bodyPr>
          <a:lstStyle/>
          <a:p>
            <a:r>
              <a:rPr lang="en-US" dirty="0" smtClean="0"/>
              <a:t>New </a:t>
            </a:r>
            <a:r>
              <a:rPr lang="en-US" dirty="0" err="1"/>
              <a:t>KANTHAL</a:t>
            </a:r>
            <a:r>
              <a:rPr lang="en-US" baseline="30000" dirty="0"/>
              <a:t>©</a:t>
            </a:r>
            <a:r>
              <a:rPr lang="en-US" dirty="0"/>
              <a:t> </a:t>
            </a:r>
            <a:r>
              <a:rPr lang="en-US" dirty="0" smtClean="0"/>
              <a:t>resistor ordered, all parts required for installation exist</a:t>
            </a:r>
            <a:endParaRPr lang="en-US" dirty="0"/>
          </a:p>
        </p:txBody>
      </p:sp>
      <p:cxnSp>
        <p:nvCxnSpPr>
          <p:cNvPr id="13" name="Straight Arrow Connector 12"/>
          <p:cNvCxnSpPr/>
          <p:nvPr/>
        </p:nvCxnSpPr>
        <p:spPr>
          <a:xfrm flipH="1" flipV="1">
            <a:off x="3707904" y="3737682"/>
            <a:ext cx="360040" cy="177955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599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C4E5DF-983C-4BE8-B82D-467BE9232964}" type="slidenum">
              <a:rPr lang="en-US" smtClean="0"/>
              <a:t>6</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95388"/>
            <a:ext cx="8839200"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1520" y="3356992"/>
            <a:ext cx="2088232" cy="369332"/>
          </a:xfrm>
          <a:prstGeom prst="rect">
            <a:avLst/>
          </a:prstGeom>
          <a:noFill/>
        </p:spPr>
        <p:txBody>
          <a:bodyPr wrap="square" rtlCol="0">
            <a:spAutoFit/>
          </a:bodyPr>
          <a:lstStyle/>
          <a:p>
            <a:r>
              <a:rPr lang="en-US" dirty="0" smtClean="0"/>
              <a:t>Threaded hole  </a:t>
            </a:r>
            <a:endParaRPr lang="en-US" dirty="0"/>
          </a:p>
        </p:txBody>
      </p:sp>
      <p:cxnSp>
        <p:nvCxnSpPr>
          <p:cNvPr id="7" name="Straight Arrow Connector 6"/>
          <p:cNvCxnSpPr/>
          <p:nvPr/>
        </p:nvCxnSpPr>
        <p:spPr>
          <a:xfrm>
            <a:off x="467544" y="3726324"/>
            <a:ext cx="828092" cy="10708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5576" y="5373216"/>
            <a:ext cx="3384376" cy="369332"/>
          </a:xfrm>
          <a:prstGeom prst="rect">
            <a:avLst/>
          </a:prstGeom>
          <a:noFill/>
        </p:spPr>
        <p:txBody>
          <a:bodyPr wrap="square" rtlCol="0">
            <a:spAutoFit/>
          </a:bodyPr>
          <a:lstStyle/>
          <a:p>
            <a:r>
              <a:rPr lang="en-US" dirty="0" smtClean="0"/>
              <a:t>Knob welded</a:t>
            </a:r>
            <a:endParaRPr lang="en-US" dirty="0"/>
          </a:p>
        </p:txBody>
      </p:sp>
      <p:cxnSp>
        <p:nvCxnSpPr>
          <p:cNvPr id="10" name="Straight Arrow Connector 9"/>
          <p:cNvCxnSpPr/>
          <p:nvPr/>
        </p:nvCxnSpPr>
        <p:spPr>
          <a:xfrm flipH="1" flipV="1">
            <a:off x="1295636" y="4869160"/>
            <a:ext cx="25202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56176" y="1011636"/>
            <a:ext cx="2835424" cy="523220"/>
          </a:xfrm>
          <a:prstGeom prst="rect">
            <a:avLst/>
          </a:prstGeom>
          <a:noFill/>
        </p:spPr>
        <p:txBody>
          <a:bodyPr wrap="square" rtlCol="0">
            <a:spAutoFit/>
          </a:bodyPr>
          <a:lstStyle/>
          <a:p>
            <a:r>
              <a:rPr lang="en-US" sz="1400" dirty="0" smtClean="0"/>
              <a:t>Each rail has appropriate radius to the center of ring</a:t>
            </a:r>
            <a:endParaRPr lang="en-US" sz="1400" dirty="0"/>
          </a:p>
        </p:txBody>
      </p:sp>
      <p:cxnSp>
        <p:nvCxnSpPr>
          <p:cNvPr id="14" name="Straight Arrow Connector 13"/>
          <p:cNvCxnSpPr/>
          <p:nvPr/>
        </p:nvCxnSpPr>
        <p:spPr>
          <a:xfrm flipH="1">
            <a:off x="4644008" y="1484784"/>
            <a:ext cx="1224136"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868144" y="1484784"/>
            <a:ext cx="288032" cy="26642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868144" y="1484784"/>
            <a:ext cx="28803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172400" y="1628800"/>
            <a:ext cx="819200" cy="646331"/>
          </a:xfrm>
          <a:prstGeom prst="rect">
            <a:avLst/>
          </a:prstGeom>
          <a:noFill/>
        </p:spPr>
        <p:txBody>
          <a:bodyPr wrap="square" rtlCol="0">
            <a:spAutoFit/>
          </a:bodyPr>
          <a:lstStyle/>
          <a:p>
            <a:r>
              <a:rPr lang="en-US" dirty="0" smtClean="0"/>
              <a:t>To the center</a:t>
            </a:r>
            <a:endParaRPr lang="en-US" dirty="0"/>
          </a:p>
        </p:txBody>
      </p:sp>
      <p:sp>
        <p:nvSpPr>
          <p:cNvPr id="24" name="TextBox 23"/>
          <p:cNvSpPr txBox="1"/>
          <p:nvPr/>
        </p:nvSpPr>
        <p:spPr>
          <a:xfrm>
            <a:off x="3170246" y="620688"/>
            <a:ext cx="4968552" cy="369332"/>
          </a:xfrm>
          <a:prstGeom prst="rect">
            <a:avLst/>
          </a:prstGeom>
          <a:noFill/>
        </p:spPr>
        <p:txBody>
          <a:bodyPr wrap="square" rtlCol="0">
            <a:spAutoFit/>
          </a:bodyPr>
          <a:lstStyle/>
          <a:p>
            <a:r>
              <a:rPr lang="en-US" dirty="0" smtClean="0"/>
              <a:t>Cage concept (vertical spacers are not shown here)</a:t>
            </a:r>
            <a:endParaRPr lang="en-US" dirty="0"/>
          </a:p>
        </p:txBody>
      </p:sp>
      <p:sp>
        <p:nvSpPr>
          <p:cNvPr id="25" name="TextBox 24"/>
          <p:cNvSpPr txBox="1"/>
          <p:nvPr/>
        </p:nvSpPr>
        <p:spPr>
          <a:xfrm>
            <a:off x="121938" y="5805264"/>
            <a:ext cx="4306046" cy="923330"/>
          </a:xfrm>
          <a:prstGeom prst="rect">
            <a:avLst/>
          </a:prstGeom>
          <a:noFill/>
        </p:spPr>
        <p:txBody>
          <a:bodyPr wrap="square" rtlCol="0">
            <a:spAutoFit/>
          </a:bodyPr>
          <a:lstStyle/>
          <a:p>
            <a:r>
              <a:rPr lang="en-US" dirty="0" smtClean="0"/>
              <a:t>in a region of kicker, the spacers are made from Macor; is other places –from Aluminum </a:t>
            </a:r>
            <a:endParaRPr lang="en-US" dirty="0"/>
          </a:p>
        </p:txBody>
      </p:sp>
      <p:sp>
        <p:nvSpPr>
          <p:cNvPr id="26" name="TextBox 25"/>
          <p:cNvSpPr txBox="1"/>
          <p:nvPr/>
        </p:nvSpPr>
        <p:spPr>
          <a:xfrm>
            <a:off x="121938" y="2505670"/>
            <a:ext cx="2520280" cy="923330"/>
          </a:xfrm>
          <a:prstGeom prst="rect">
            <a:avLst/>
          </a:prstGeom>
          <a:noFill/>
        </p:spPr>
        <p:txBody>
          <a:bodyPr wrap="square" rtlCol="0">
            <a:spAutoFit/>
          </a:bodyPr>
          <a:lstStyle/>
          <a:p>
            <a:r>
              <a:rPr lang="en-US" dirty="0"/>
              <a:t>Every 5” along the azimuth; </a:t>
            </a:r>
          </a:p>
          <a:p>
            <a:endParaRPr lang="en-US" dirty="0"/>
          </a:p>
        </p:txBody>
      </p:sp>
      <p:cxnSp>
        <p:nvCxnSpPr>
          <p:cNvPr id="28" name="Straight Arrow Connector 27"/>
          <p:cNvCxnSpPr/>
          <p:nvPr/>
        </p:nvCxnSpPr>
        <p:spPr>
          <a:xfrm flipH="1" flipV="1">
            <a:off x="1295636" y="4437112"/>
            <a:ext cx="1620180" cy="15121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19572" y="147990"/>
            <a:ext cx="7416824" cy="369332"/>
          </a:xfrm>
          <a:prstGeom prst="rect">
            <a:avLst/>
          </a:prstGeom>
          <a:noFill/>
        </p:spPr>
        <p:txBody>
          <a:bodyPr wrap="square" rtlCol="0">
            <a:spAutoFit/>
          </a:bodyPr>
          <a:lstStyle/>
          <a:p>
            <a:pPr algn="ctr"/>
            <a:r>
              <a:rPr lang="en-US" b="1" dirty="0" smtClean="0"/>
              <a:t>ABOUT  RAILS</a:t>
            </a:r>
            <a:endParaRPr lang="en-US" b="1" dirty="0"/>
          </a:p>
        </p:txBody>
      </p:sp>
      <p:sp>
        <p:nvSpPr>
          <p:cNvPr id="30" name="TextBox 29"/>
          <p:cNvSpPr txBox="1"/>
          <p:nvPr/>
        </p:nvSpPr>
        <p:spPr>
          <a:xfrm>
            <a:off x="283075" y="642304"/>
            <a:ext cx="2547392" cy="369332"/>
          </a:xfrm>
          <a:prstGeom prst="rect">
            <a:avLst/>
          </a:prstGeom>
          <a:noFill/>
        </p:spPr>
        <p:txBody>
          <a:bodyPr wrap="square" rtlCol="0">
            <a:spAutoFit/>
          </a:bodyPr>
          <a:lstStyle/>
          <a:p>
            <a:r>
              <a:rPr lang="en-US" dirty="0" smtClean="0"/>
              <a:t>Suggested rail fixation</a:t>
            </a:r>
            <a:endParaRPr lang="en-US" dirty="0"/>
          </a:p>
        </p:txBody>
      </p:sp>
      <p:cxnSp>
        <p:nvCxnSpPr>
          <p:cNvPr id="2048" name="Straight Connector 2047"/>
          <p:cNvCxnSpPr/>
          <p:nvPr/>
        </p:nvCxnSpPr>
        <p:spPr>
          <a:xfrm flipV="1">
            <a:off x="2771800" y="642304"/>
            <a:ext cx="0" cy="4915578"/>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2053" name="TextBox 2052"/>
          <p:cNvSpPr txBox="1"/>
          <p:nvPr/>
        </p:nvSpPr>
        <p:spPr>
          <a:xfrm>
            <a:off x="3747061" y="3003877"/>
            <a:ext cx="1982622" cy="738664"/>
          </a:xfrm>
          <a:prstGeom prst="rect">
            <a:avLst/>
          </a:prstGeom>
          <a:noFill/>
        </p:spPr>
        <p:txBody>
          <a:bodyPr wrap="square" rtlCol="0">
            <a:spAutoFit/>
          </a:bodyPr>
          <a:lstStyle/>
          <a:p>
            <a:r>
              <a:rPr lang="en-US" sz="1400" dirty="0" smtClean="0"/>
              <a:t>These two rails are not in use for NMR cartridge motion</a:t>
            </a:r>
            <a:endParaRPr lang="en-US" sz="1400" dirty="0"/>
          </a:p>
        </p:txBody>
      </p:sp>
      <p:cxnSp>
        <p:nvCxnSpPr>
          <p:cNvPr id="38" name="Straight Arrow Connector 37"/>
          <p:cNvCxnSpPr/>
          <p:nvPr/>
        </p:nvCxnSpPr>
        <p:spPr>
          <a:xfrm flipV="1">
            <a:off x="5441651" y="2564904"/>
            <a:ext cx="714525" cy="54383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4738373" y="3501008"/>
            <a:ext cx="397472" cy="648072"/>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272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C4E5DF-983C-4BE8-B82D-467BE9232964}" type="slidenum">
              <a:rPr lang="en-US" smtClean="0"/>
              <a:t>7</a:t>
            </a:fld>
            <a:endParaRPr lang="en-US"/>
          </a:p>
        </p:txBody>
      </p:sp>
      <p:sp>
        <p:nvSpPr>
          <p:cNvPr id="5" name="TextBox 4"/>
          <p:cNvSpPr txBox="1"/>
          <p:nvPr/>
        </p:nvSpPr>
        <p:spPr>
          <a:xfrm>
            <a:off x="539552" y="476672"/>
            <a:ext cx="7992888" cy="5632311"/>
          </a:xfrm>
          <a:prstGeom prst="rect">
            <a:avLst/>
          </a:prstGeom>
          <a:noFill/>
        </p:spPr>
        <p:txBody>
          <a:bodyPr wrap="square" rtlCol="0">
            <a:spAutoFit/>
          </a:bodyPr>
          <a:lstStyle/>
          <a:p>
            <a:r>
              <a:rPr lang="en-US" dirty="0" smtClean="0"/>
              <a:t>We recommend to exclude the cage from entire ring, not in the kicker sections only; </a:t>
            </a:r>
          </a:p>
          <a:p>
            <a:endParaRPr lang="en-US" dirty="0"/>
          </a:p>
          <a:p>
            <a:r>
              <a:rPr lang="en-US" dirty="0" smtClean="0"/>
              <a:t>Only two rails participate in support of NMR cartridge. Inner low rail is a base one.</a:t>
            </a:r>
          </a:p>
          <a:p>
            <a:r>
              <a:rPr lang="en-US" dirty="0" smtClean="0"/>
              <a:t>It has specific radius so its position could not be arbitrary; so it should be located  in exact position.  Best way to point to this position is from outside of chamber during mechanical drilling the treaded holes and further welding knobs at the outside (as it was done in the model chamber at Cornell.</a:t>
            </a:r>
          </a:p>
          <a:p>
            <a:endParaRPr lang="en-US" dirty="0" smtClean="0"/>
          </a:p>
          <a:p>
            <a:r>
              <a:rPr lang="en-US" dirty="0" smtClean="0"/>
              <a:t>Cage </a:t>
            </a:r>
            <a:r>
              <a:rPr lang="en-US" b="1" i="1" dirty="0" smtClean="0"/>
              <a:t>amplifies </a:t>
            </a:r>
            <a:r>
              <a:rPr lang="en-US" dirty="0" smtClean="0"/>
              <a:t>deflection of the rail (caused by vacuum change and/or temperature variations) as it is still based on the chamber walls;</a:t>
            </a:r>
          </a:p>
          <a:p>
            <a:endParaRPr lang="en-US" dirty="0"/>
          </a:p>
          <a:p>
            <a:r>
              <a:rPr lang="en-US" dirty="0" smtClean="0"/>
              <a:t>Presence of numerous flanges from inside of chamber allow </a:t>
            </a:r>
            <a:r>
              <a:rPr lang="en-US" b="1" dirty="0" smtClean="0"/>
              <a:t>direct</a:t>
            </a:r>
            <a:r>
              <a:rPr lang="en-US" dirty="0" smtClean="0"/>
              <a:t> control of rail(s) position as it is visible from the center through these flanges open. </a:t>
            </a:r>
          </a:p>
          <a:p>
            <a:endParaRPr lang="en-US" dirty="0"/>
          </a:p>
          <a:p>
            <a:r>
              <a:rPr lang="en-US" dirty="0" smtClean="0"/>
              <a:t>We recommend to assemble the chamber (in the building 38?) and measure actual dimensions, ellipticity, etc. </a:t>
            </a:r>
          </a:p>
          <a:p>
            <a:endParaRPr lang="en-US" dirty="0" smtClean="0"/>
          </a:p>
          <a:p>
            <a:r>
              <a:rPr lang="en-US" dirty="0" smtClean="0"/>
              <a:t>The rail position control could be done after installation the chamber in the magnet  (with open all inner flanges for direct access to the rails)</a:t>
            </a:r>
          </a:p>
          <a:p>
            <a:r>
              <a:rPr lang="en-US" dirty="0" smtClean="0"/>
              <a:t> </a:t>
            </a:r>
            <a:endParaRPr lang="en-US" dirty="0"/>
          </a:p>
        </p:txBody>
      </p:sp>
    </p:spTree>
    <p:extLst>
      <p:ext uri="{BB962C8B-B14F-4D97-AF65-F5344CB8AC3E}">
        <p14:creationId xmlns:p14="http://schemas.microsoft.com/office/powerpoint/2010/main" val="3751556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8C4E5DF-983C-4BE8-B82D-467BE9232964}" type="slidenum">
              <a:rPr lang="en-US" smtClean="0"/>
              <a:t>8</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02444"/>
            <a:ext cx="8496944" cy="6596150"/>
          </a:xfrm>
          <a:prstGeom prst="rect">
            <a:avLst/>
          </a:prstGeom>
        </p:spPr>
      </p:pic>
      <p:cxnSp>
        <p:nvCxnSpPr>
          <p:cNvPr id="3" name="Straight Arrow Connector 2"/>
          <p:cNvCxnSpPr/>
          <p:nvPr/>
        </p:nvCxnSpPr>
        <p:spPr>
          <a:xfrm flipH="1" flipV="1">
            <a:off x="2195736" y="1772816"/>
            <a:ext cx="2016224" cy="46805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flipV="1">
            <a:off x="3635896" y="1556792"/>
            <a:ext cx="576064" cy="489654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4211960" y="1556792"/>
            <a:ext cx="792088" cy="489654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211960" y="1772816"/>
            <a:ext cx="2304256" cy="46805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211960" y="6244421"/>
            <a:ext cx="2160240" cy="369332"/>
          </a:xfrm>
          <a:prstGeom prst="rect">
            <a:avLst/>
          </a:prstGeom>
          <a:noFill/>
        </p:spPr>
        <p:txBody>
          <a:bodyPr wrap="square" rtlCol="0">
            <a:spAutoFit/>
          </a:bodyPr>
          <a:lstStyle/>
          <a:p>
            <a:r>
              <a:rPr lang="en-US" dirty="0" smtClean="0"/>
              <a:t>Center of the ring</a:t>
            </a:r>
            <a:endParaRPr lang="en-US" dirty="0"/>
          </a:p>
        </p:txBody>
      </p:sp>
    </p:spTree>
    <p:extLst>
      <p:ext uri="{BB962C8B-B14F-4D97-AF65-F5344CB8AC3E}">
        <p14:creationId xmlns:p14="http://schemas.microsoft.com/office/powerpoint/2010/main" val="28306326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16632"/>
            <a:ext cx="8532440" cy="6399330"/>
          </a:xfrm>
          <a:prstGeom prst="rect">
            <a:avLst/>
          </a:prstGeom>
        </p:spPr>
      </p:pic>
      <p:sp>
        <p:nvSpPr>
          <p:cNvPr id="5" name="TextBox 4"/>
          <p:cNvSpPr txBox="1"/>
          <p:nvPr/>
        </p:nvSpPr>
        <p:spPr>
          <a:xfrm>
            <a:off x="6119664" y="142249"/>
            <a:ext cx="2736304" cy="461665"/>
          </a:xfrm>
          <a:prstGeom prst="rect">
            <a:avLst/>
          </a:prstGeom>
          <a:noFill/>
        </p:spPr>
        <p:txBody>
          <a:bodyPr wrap="square" rtlCol="0">
            <a:spAutoFit/>
          </a:bodyPr>
          <a:lstStyle/>
          <a:p>
            <a:r>
              <a:rPr lang="en-US" sz="2400" dirty="0" smtClean="0">
                <a:solidFill>
                  <a:schemeClr val="bg1"/>
                </a:solidFill>
              </a:rPr>
              <a:t>December 10 2013</a:t>
            </a:r>
            <a:endParaRPr lang="en-US" sz="2400" dirty="0">
              <a:solidFill>
                <a:schemeClr val="bg1"/>
              </a:solidFill>
            </a:endParaRPr>
          </a:p>
        </p:txBody>
      </p:sp>
    </p:spTree>
    <p:extLst>
      <p:ext uri="{BB962C8B-B14F-4D97-AF65-F5344CB8AC3E}">
        <p14:creationId xmlns:p14="http://schemas.microsoft.com/office/powerpoint/2010/main" val="1873409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2250</TotalTime>
  <Words>525</Words>
  <Application>Microsoft Macintosh PowerPoint</Application>
  <PresentationFormat>On-screen Show (4:3)</PresentationFormat>
  <Paragraphs>63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LEPP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LATEST UPDATES g-2 team meeting August 26 2013</dc:title>
  <dc:creator>Alexander A. Mikhailichenko</dc:creator>
  <cp:lastModifiedBy>David Rubin</cp:lastModifiedBy>
  <cp:revision>211</cp:revision>
  <cp:lastPrinted>2013-12-13T17:38:28Z</cp:lastPrinted>
  <dcterms:created xsi:type="dcterms:W3CDTF">2013-08-23T16:53:25Z</dcterms:created>
  <dcterms:modified xsi:type="dcterms:W3CDTF">2014-01-22T18:52:14Z</dcterms:modified>
</cp:coreProperties>
</file>