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94" r:id="rId2"/>
    <p:sldId id="262" r:id="rId3"/>
    <p:sldId id="296" r:id="rId4"/>
    <p:sldId id="295" r:id="rId5"/>
    <p:sldId id="280" r:id="rId6"/>
    <p:sldId id="270" r:id="rId7"/>
    <p:sldId id="281" r:id="rId8"/>
    <p:sldId id="269" r:id="rId9"/>
    <p:sldId id="278" r:id="rId10"/>
    <p:sldId id="282" r:id="rId11"/>
    <p:sldId id="263" r:id="rId12"/>
    <p:sldId id="303" r:id="rId13"/>
    <p:sldId id="283" r:id="rId14"/>
    <p:sldId id="267" r:id="rId15"/>
    <p:sldId id="284" r:id="rId16"/>
    <p:sldId id="273" r:id="rId17"/>
    <p:sldId id="285" r:id="rId18"/>
    <p:sldId id="286" r:id="rId19"/>
    <p:sldId id="264" r:id="rId20"/>
    <p:sldId id="287" r:id="rId21"/>
    <p:sldId id="289" r:id="rId22"/>
    <p:sldId id="265" r:id="rId23"/>
    <p:sldId id="288" r:id="rId24"/>
    <p:sldId id="256" r:id="rId25"/>
    <p:sldId id="257" r:id="rId26"/>
    <p:sldId id="258" r:id="rId27"/>
    <p:sldId id="302" r:id="rId28"/>
    <p:sldId id="292" r:id="rId29"/>
    <p:sldId id="291" r:id="rId30"/>
    <p:sldId id="301" r:id="rId31"/>
    <p:sldId id="304" r:id="rId32"/>
    <p:sldId id="259" r:id="rId33"/>
    <p:sldId id="305" r:id="rId34"/>
    <p:sldId id="293" r:id="rId35"/>
    <p:sldId id="306" r:id="rId36"/>
    <p:sldId id="261" r:id="rId37"/>
    <p:sldId id="290" r:id="rId38"/>
    <p:sldId id="266" r:id="rId39"/>
    <p:sldId id="268" r:id="rId40"/>
    <p:sldId id="271" r:id="rId41"/>
    <p:sldId id="272" r:id="rId42"/>
    <p:sldId id="274" r:id="rId43"/>
    <p:sldId id="275" r:id="rId44"/>
    <p:sldId id="276" r:id="rId45"/>
    <p:sldId id="277" r:id="rId46"/>
    <p:sldId id="279" r:id="rId47"/>
    <p:sldId id="297" r:id="rId48"/>
    <p:sldId id="298" r:id="rId49"/>
    <p:sldId id="299" r:id="rId50"/>
    <p:sldId id="300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FF6C2E0-696D-449D-93F3-B20E68B0D364}">
          <p14:sldIdLst>
            <p14:sldId id="294"/>
            <p14:sldId id="262"/>
            <p14:sldId id="296"/>
            <p14:sldId id="295"/>
            <p14:sldId id="280"/>
            <p14:sldId id="270"/>
            <p14:sldId id="281"/>
            <p14:sldId id="269"/>
            <p14:sldId id="278"/>
            <p14:sldId id="282"/>
            <p14:sldId id="263"/>
            <p14:sldId id="303"/>
            <p14:sldId id="283"/>
            <p14:sldId id="267"/>
            <p14:sldId id="284"/>
            <p14:sldId id="273"/>
            <p14:sldId id="285"/>
            <p14:sldId id="286"/>
            <p14:sldId id="264"/>
            <p14:sldId id="287"/>
            <p14:sldId id="289"/>
            <p14:sldId id="265"/>
            <p14:sldId id="288"/>
            <p14:sldId id="256"/>
            <p14:sldId id="257"/>
            <p14:sldId id="258"/>
            <p14:sldId id="302"/>
            <p14:sldId id="292"/>
            <p14:sldId id="291"/>
            <p14:sldId id="301"/>
            <p14:sldId id="304"/>
            <p14:sldId id="259"/>
            <p14:sldId id="305"/>
            <p14:sldId id="293"/>
            <p14:sldId id="306"/>
            <p14:sldId id="261"/>
            <p14:sldId id="290"/>
            <p14:sldId id="266"/>
            <p14:sldId id="268"/>
            <p14:sldId id="271"/>
            <p14:sldId id="272"/>
            <p14:sldId id="274"/>
            <p14:sldId id="275"/>
            <p14:sldId id="276"/>
            <p14:sldId id="277"/>
            <p14:sldId id="279"/>
            <p14:sldId id="297"/>
            <p14:sldId id="298"/>
            <p14:sldId id="299"/>
            <p14:sldId id="300"/>
          </p14:sldIdLst>
        </p14:section>
        <p14:section name="Untitled Section" id="{43C6C230-948F-4532-B8F3-F946F4E77E0D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52" autoAdjust="0"/>
  </p:normalViewPr>
  <p:slideViewPr>
    <p:cSldViewPr>
      <p:cViewPr varScale="1">
        <p:scale>
          <a:sx n="91" d="100"/>
          <a:sy n="91" d="100"/>
        </p:scale>
        <p:origin x="-688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1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Relationship Id="rId2" Type="http://schemas.openxmlformats.org/officeDocument/2006/relationships/image" Target="../media/image4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B9748-DAA1-9B4D-B149-5DF6147BF2F5}" type="datetimeFigureOut">
              <a:rPr lang="en-US" smtClean="0"/>
              <a:t>4/4/15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6C968-32F2-3E41-8ECB-635BE1D15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885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13C8DB-2AB3-F249-B78B-7F15C7A921F6}" type="datetimeFigureOut">
              <a:rPr lang="en-US" smtClean="0"/>
              <a:t>4/4/15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26703-EC9B-684D-A603-D3D893B21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608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6703-EC9B-684D-A603-D3D893B210E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17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A09C-82D8-F148-BA50-C8C917CDFEE7}" type="datetime1">
              <a:rPr lang="en-US" smtClean="0"/>
              <a:t>4/4/15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76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7B10E-6DE2-1A4B-A0A1-6FE02F16FA48}" type="datetime1">
              <a:rPr lang="en-US" smtClean="0"/>
              <a:t>4/4/15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95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2838-22EC-7F4A-BDE0-755FF2DA03D3}" type="datetime1">
              <a:rPr lang="en-US" smtClean="0"/>
              <a:t>4/4/15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5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80278-58CE-2A46-8A6D-FF4675981D3B}" type="datetime1">
              <a:rPr lang="en-US" smtClean="0"/>
              <a:t>4/4/15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9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51A9-3E8A-F24C-B35D-95BCC05DB0B2}" type="datetime1">
              <a:rPr lang="en-US" smtClean="0"/>
              <a:t>4/4/15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37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C401-39DA-384C-B01D-45C1C0D39C5F}" type="datetime1">
              <a:rPr lang="en-US" smtClean="0"/>
              <a:t>4/4/15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90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4EE4-4C32-9545-80D4-76DBB9F0D381}" type="datetime1">
              <a:rPr lang="en-US" smtClean="0"/>
              <a:t>4/4/15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31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4048-9287-6647-8A9A-E594282ABBC6}" type="datetime1">
              <a:rPr lang="en-US" smtClean="0"/>
              <a:t>4/4/15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36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12444-0198-304E-8678-C0F48E052CA0}" type="datetime1">
              <a:rPr lang="en-US" smtClean="0"/>
              <a:t>4/4/15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70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F7DA5-0E7E-CE4F-A682-FAF524BE500D}" type="datetime1">
              <a:rPr lang="en-US" smtClean="0"/>
              <a:t>4/4/15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21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0A784-957D-154D-A0B3-584A0B118E9B}" type="datetime1">
              <a:rPr lang="en-US" smtClean="0"/>
              <a:t>4/4/15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375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42AB0-2B4A-B842-8195-8A1B3E39CB5D}" type="datetime1">
              <a:rPr lang="en-US" smtClean="0"/>
              <a:t>4/4/15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7DFA5-1704-467B-B0E7-3B4CEDA1B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60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3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Relationship Id="rId3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48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49.emf"/><Relationship Id="rId8" Type="http://schemas.openxmlformats.org/officeDocument/2006/relationships/image" Target="../media/image51.emf"/><Relationship Id="rId9" Type="http://schemas.openxmlformats.org/officeDocument/2006/relationships/image" Target="../media/image5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Kicker Status		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A. </a:t>
            </a:r>
            <a:r>
              <a:rPr lang="en-US" dirty="0" err="1" smtClean="0"/>
              <a:t>Mikhailichenko</a:t>
            </a:r>
            <a:r>
              <a:rPr lang="en-US" dirty="0" smtClean="0"/>
              <a:t>, D. Rubin</a:t>
            </a:r>
          </a:p>
          <a:p>
            <a:r>
              <a:rPr lang="en-US" dirty="0" smtClean="0"/>
              <a:t>Cornell</a:t>
            </a:r>
          </a:p>
          <a:p>
            <a:r>
              <a:rPr lang="en-US" dirty="0" smtClean="0"/>
              <a:t>March 26, 2015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E5B71-8B2E-514A-A577-8CF1C7BC7111}" type="datetime1">
              <a:rPr lang="en-US" smtClean="0"/>
              <a:t>4/4/15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09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16632"/>
            <a:ext cx="8140700" cy="61849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EF2F-76DC-8344-B2AB-35F198898229}" type="datetime1">
              <a:rPr lang="en-US" smtClean="0"/>
              <a:t>4/4/15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39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12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7416824" cy="556261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3BC7-14A2-8443-8F8E-F1C79BBB2928}" type="datetime1">
              <a:rPr lang="en-US" smtClean="0"/>
              <a:t>4/4/15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05924" y="4653136"/>
            <a:ext cx="1638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chamber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96337" y="218861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Magnetometer laser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63985" y="5877272"/>
            <a:ext cx="1551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Vacuum pump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34075" y="648478"/>
            <a:ext cx="1690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Load resistors in </a:t>
            </a:r>
            <a:r>
              <a:rPr lang="en-US" dirty="0" err="1" smtClean="0"/>
              <a:t>flourinert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31640" y="26064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parallel 50Ω cables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555776" y="548680"/>
            <a:ext cx="432048" cy="187220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427984" y="1052736"/>
            <a:ext cx="3096344" cy="187220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796136" y="2348880"/>
            <a:ext cx="1800200" cy="3600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372200" y="4581128"/>
            <a:ext cx="1296144" cy="21602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572000" y="5805264"/>
            <a:ext cx="2880320" cy="21602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362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80278-58CE-2A46-8A6D-FF4675981D3B}" type="datetime1">
              <a:rPr lang="en-US" smtClean="0"/>
              <a:t>4/4/15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16632"/>
            <a:ext cx="3235288" cy="43137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284984"/>
            <a:ext cx="2322258" cy="3096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564904"/>
            <a:ext cx="4128459" cy="30963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4512" y="729539"/>
            <a:ext cx="2275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Blumlein</a:t>
            </a:r>
            <a:r>
              <a:rPr lang="en-US" dirty="0" smtClean="0"/>
              <a:t> business 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883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482600"/>
            <a:ext cx="8280400" cy="58801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C4545-2C23-604A-AA65-BB7B817F0944}" type="datetime1">
              <a:rPr lang="en-US" smtClean="0"/>
              <a:t>4/4/15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13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–parallel coax to load</a:t>
            </a:r>
            <a:endParaRPr lang="en-US" dirty="0"/>
          </a:p>
        </p:txBody>
      </p:sp>
      <p:pic>
        <p:nvPicPr>
          <p:cNvPr id="4" name="Content Placeholder 3" descr="DSC0128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CFE9-99DF-B744-955B-79F45FDB11B8}" type="datetime1">
              <a:rPr lang="en-US" smtClean="0"/>
              <a:t>4/4/15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20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60648"/>
            <a:ext cx="7289800" cy="6223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D506-F96A-5C4E-B31B-53DADA261483}" type="datetime1">
              <a:rPr lang="en-US" smtClean="0"/>
              <a:t>4/4/15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16016" y="3789040"/>
            <a:ext cx="2182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Resistors  are cooled in </a:t>
            </a:r>
            <a:r>
              <a:rPr lang="en-US" b="1" dirty="0" err="1" smtClean="0">
                <a:solidFill>
                  <a:schemeClr val="bg1"/>
                </a:solidFill>
              </a:rPr>
              <a:t>flourinert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28384" y="2276872"/>
            <a:ext cx="1409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Vacuum chamber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7308304" y="1484784"/>
            <a:ext cx="1080120" cy="57606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673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dirty="0" smtClean="0"/>
              <a:t>Coupling to magnet</a:t>
            </a:r>
            <a:endParaRPr lang="en-US" dirty="0"/>
          </a:p>
        </p:txBody>
      </p:sp>
      <p:pic>
        <p:nvPicPr>
          <p:cNvPr id="4" name="Content Placeholder 3" descr="DSC0128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124744"/>
            <a:ext cx="8229600" cy="4525963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17E7A-610A-9645-BB2C-6EC25DE33168}" type="datetime1">
              <a:rPr lang="en-US" smtClean="0"/>
              <a:t>4/4/15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16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67944" y="5805264"/>
            <a:ext cx="161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load resistors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8688" y="5892315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50Ω  coaxial cables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48264" y="5805264"/>
            <a:ext cx="1833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Vacuum chamber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1259632" y="3212976"/>
            <a:ext cx="792088" cy="26642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067944" y="3140968"/>
            <a:ext cx="720080" cy="273630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524328" y="3501008"/>
            <a:ext cx="864096" cy="22322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80312" y="54868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flourinert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4932040" y="908720"/>
            <a:ext cx="2664296" cy="194421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63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964" y="188640"/>
            <a:ext cx="7302500" cy="61468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214C-7344-1745-A0D7-9FD987F7A06A}" type="datetime1">
              <a:rPr lang="en-US" smtClean="0"/>
              <a:t>4/4/15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17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03648" y="116632"/>
            <a:ext cx="741682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40768"/>
            <a:ext cx="2051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Load resistors cooled in </a:t>
            </a:r>
            <a:r>
              <a:rPr lang="en-US" dirty="0" err="1" smtClean="0"/>
              <a:t>flourinert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066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546100"/>
            <a:ext cx="8039100" cy="57658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B252-55AD-BA43-8588-EEC5225E8541}" type="datetime1">
              <a:rPr lang="en-US" smtClean="0"/>
              <a:t>4/4/15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8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Coupling from </a:t>
            </a:r>
            <a:r>
              <a:rPr lang="en-US" dirty="0" err="1" smtClean="0"/>
              <a:t>Blumlein</a:t>
            </a:r>
            <a:r>
              <a:rPr lang="en-US" dirty="0" smtClean="0"/>
              <a:t> to Load</a:t>
            </a:r>
            <a:endParaRPr lang="en-US" dirty="0"/>
          </a:p>
        </p:txBody>
      </p:sp>
      <p:pic>
        <p:nvPicPr>
          <p:cNvPr id="4" name="Content Placeholder 3" descr="DSC0127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83C8-534F-9341-9C24-D48B6BE2E31E}" type="datetime1">
              <a:rPr lang="en-US" smtClean="0"/>
              <a:t>4/4/15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23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9F8D-5C81-794B-8E05-282A4E5946CB}" type="datetime1">
              <a:rPr lang="en-US" smtClean="0"/>
              <a:t>4/4/15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2</a:t>
            </a:fld>
            <a:endParaRPr lang="en-US"/>
          </a:p>
        </p:txBody>
      </p:sp>
      <p:pic>
        <p:nvPicPr>
          <p:cNvPr id="7" name="muon_2000steps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260648"/>
            <a:ext cx="6264696" cy="468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0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09600"/>
            <a:ext cx="7772400" cy="56261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55C9-B449-F343-943D-8339CE50B811}" type="datetime1">
              <a:rPr lang="en-US" smtClean="0"/>
              <a:t>4/4/15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69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850900"/>
            <a:ext cx="6400800" cy="51562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EBDC0-1894-AD4F-808A-16FC4C08705A}" type="datetime1">
              <a:rPr lang="en-US" smtClean="0"/>
              <a:t>4/4/15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3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128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3874C-C5B7-F748-9695-B3AA800E6427}" type="datetime1">
              <a:rPr lang="en-US" smtClean="0"/>
              <a:t>4/4/15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88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49651-6B5B-1A42-88D1-5463252FDB01}" type="datetime1">
              <a:rPr lang="en-US" smtClean="0"/>
              <a:t>4/4/15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2798015"/>
            <a:ext cx="5191666" cy="35857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88024" y="2636912"/>
            <a:ext cx="1656184" cy="187220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76672"/>
            <a:ext cx="4928748" cy="413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12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6564" b="15344"/>
          <a:stretch/>
        </p:blipFill>
        <p:spPr>
          <a:xfrm>
            <a:off x="323528" y="188640"/>
            <a:ext cx="4131105" cy="3199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b="9037"/>
          <a:stretch/>
        </p:blipFill>
        <p:spPr>
          <a:xfrm>
            <a:off x="323528" y="3645330"/>
            <a:ext cx="4131105" cy="31183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0032" y="1052736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Pearson 3212 current monitor;</a:t>
            </a:r>
          </a:p>
          <a:p>
            <a:r>
              <a:rPr lang="en-US" dirty="0" smtClean="0"/>
              <a:t>Current in a 40 –cm long kicker;</a:t>
            </a:r>
          </a:p>
          <a:p>
            <a:r>
              <a:rPr lang="en-US" dirty="0" smtClean="0"/>
              <a:t>Current value ≈ 2.4 kA;  </a:t>
            </a:r>
          </a:p>
          <a:p>
            <a:r>
              <a:rPr lang="en-US" dirty="0" smtClean="0"/>
              <a:t>Charging Voltage≈30 kV;</a:t>
            </a:r>
          </a:p>
          <a:p>
            <a:r>
              <a:rPr lang="en-US" dirty="0" smtClean="0"/>
              <a:t>40ns/div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60914" y="4221088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Pearson 3212 current monitor;</a:t>
            </a:r>
          </a:p>
          <a:p>
            <a:r>
              <a:rPr lang="en-US" dirty="0" smtClean="0"/>
              <a:t>Current in a 40 –cm long kicker;</a:t>
            </a:r>
          </a:p>
          <a:p>
            <a:r>
              <a:rPr lang="en-US" dirty="0" smtClean="0"/>
              <a:t>Current value ≈ 2.4 kA;  </a:t>
            </a:r>
          </a:p>
          <a:p>
            <a:r>
              <a:rPr lang="en-US" dirty="0" smtClean="0"/>
              <a:t>Charging Voltage≈30 kV;</a:t>
            </a:r>
          </a:p>
          <a:p>
            <a:r>
              <a:rPr lang="en-US" dirty="0" smtClean="0"/>
              <a:t>100 ns/div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32040" y="3212976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</a:t>
            </a:r>
            <a:r>
              <a:rPr lang="en-US" b="1" dirty="0" smtClean="0"/>
              <a:t>ame pulse</a:t>
            </a:r>
          </a:p>
          <a:p>
            <a:r>
              <a:rPr lang="en-US" b="1" dirty="0"/>
              <a:t> </a:t>
            </a:r>
            <a:r>
              <a:rPr lang="en-US" b="1" dirty="0" smtClean="0"/>
              <a:t>  different time scale</a:t>
            </a:r>
            <a:endParaRPr 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4D07D-2885-5147-B743-8186A94F9E8B}" type="datetime1">
              <a:rPr lang="en-US" smtClean="0"/>
              <a:t>4/4/15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32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5" b="18864"/>
          <a:stretch/>
        </p:blipFill>
        <p:spPr>
          <a:xfrm>
            <a:off x="323528" y="128993"/>
            <a:ext cx="4488338" cy="32028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39745" y="1124744"/>
            <a:ext cx="40324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Pearson 6600 current monitor;</a:t>
            </a:r>
          </a:p>
          <a:p>
            <a:r>
              <a:rPr lang="en-US" dirty="0" smtClean="0"/>
              <a:t>Current ≈2 kA; V ≈25 kV</a:t>
            </a:r>
          </a:p>
          <a:p>
            <a:r>
              <a:rPr lang="en-US" dirty="0" smtClean="0"/>
              <a:t>Kicker length ≈ 60 cm; </a:t>
            </a:r>
          </a:p>
          <a:p>
            <a:r>
              <a:rPr lang="en-US" dirty="0" smtClean="0"/>
              <a:t>40 ns/div,  12 Hz</a:t>
            </a:r>
          </a:p>
          <a:p>
            <a:endParaRPr lang="en-US" dirty="0" smtClean="0"/>
          </a:p>
          <a:p>
            <a:r>
              <a:rPr lang="en-US" dirty="0" smtClean="0"/>
              <a:t>Max current allowed by Pearson 6600 </a:t>
            </a:r>
          </a:p>
          <a:p>
            <a:r>
              <a:rPr lang="en-US" dirty="0" smtClean="0"/>
              <a:t>is 2 kA 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3" t="7937" b="16658"/>
          <a:stretch/>
        </p:blipFill>
        <p:spPr>
          <a:xfrm>
            <a:off x="323528" y="3429000"/>
            <a:ext cx="4471632" cy="3240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11753" y="4638035"/>
            <a:ext cx="37444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Pearson 3212 current monitor;</a:t>
            </a:r>
          </a:p>
          <a:p>
            <a:r>
              <a:rPr lang="en-US" dirty="0" smtClean="0"/>
              <a:t>Current ≈2 kA; V ≈25 kV</a:t>
            </a:r>
          </a:p>
          <a:p>
            <a:r>
              <a:rPr lang="en-US" dirty="0" smtClean="0"/>
              <a:t>Kicker length ≈ 60 cm; </a:t>
            </a:r>
          </a:p>
          <a:p>
            <a:r>
              <a:rPr lang="en-US" dirty="0" smtClean="0"/>
              <a:t>40 ns/div; 12 Hz</a:t>
            </a:r>
          </a:p>
          <a:p>
            <a:endParaRPr lang="en-US" dirty="0" smtClean="0"/>
          </a:p>
          <a:p>
            <a:r>
              <a:rPr lang="en-US" dirty="0" smtClean="0"/>
              <a:t>Max current allowed by Pearson 3212 is 7.5 kA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55769" y="103538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same charging voltage, but different current monitors</a:t>
            </a:r>
            <a:endParaRPr 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473E7-F185-CF43-BE1A-F980FC06429E}" type="datetime1">
              <a:rPr lang="en-US" smtClean="0"/>
              <a:t>4/4/15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63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8680"/>
            <a:ext cx="631507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5733256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Pearson 3212;   50 kV;  4kA;  12 Hz,  Kicker length ≈127 cm (50”)</a:t>
            </a:r>
          </a:p>
          <a:p>
            <a:pPr algn="ctr"/>
            <a:r>
              <a:rPr lang="en-US" dirty="0" smtClean="0"/>
              <a:t>The tail generated by slight mismatch of impedances.  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1592-7618-4E4E-BA4D-A844F19FCE1A}" type="datetime1">
              <a:rPr lang="en-US" smtClean="0"/>
              <a:t>4/4/15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87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 pulse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Mismatch (</a:t>
            </a:r>
            <a:r>
              <a:rPr lang="en-US" dirty="0" err="1" smtClean="0"/>
              <a:t>Blumlein</a:t>
            </a:r>
            <a:r>
              <a:rPr lang="en-US" dirty="0" smtClean="0"/>
              <a:t> to coax)</a:t>
            </a:r>
          </a:p>
          <a:p>
            <a:pPr lvl="1"/>
            <a:r>
              <a:rPr lang="en-US" dirty="0" smtClean="0"/>
              <a:t>Impedance matching chamber </a:t>
            </a:r>
          </a:p>
          <a:p>
            <a:pPr lvl="1"/>
            <a:r>
              <a:rPr lang="en-US" dirty="0" smtClean="0"/>
              <a:t>Alternative high voltage coax </a:t>
            </a:r>
          </a:p>
          <a:p>
            <a:r>
              <a:rPr lang="en-US" dirty="0" smtClean="0"/>
              <a:t>Tail</a:t>
            </a:r>
          </a:p>
          <a:p>
            <a:pPr lvl="1"/>
            <a:r>
              <a:rPr lang="en-US" dirty="0" smtClean="0"/>
              <a:t>Charging circuit</a:t>
            </a:r>
          </a:p>
          <a:p>
            <a:r>
              <a:rPr lang="en-US" dirty="0" smtClean="0"/>
              <a:t>Rise and fall time</a:t>
            </a:r>
          </a:p>
          <a:p>
            <a:pPr lvl="1"/>
            <a:r>
              <a:rPr lang="en-US" dirty="0" smtClean="0"/>
              <a:t>Kicker length</a:t>
            </a:r>
          </a:p>
          <a:p>
            <a:r>
              <a:rPr lang="en-US" dirty="0" smtClean="0"/>
              <a:t>Width</a:t>
            </a:r>
          </a:p>
          <a:p>
            <a:pPr lvl="1"/>
            <a:r>
              <a:rPr lang="en-US" dirty="0" err="1" smtClean="0"/>
              <a:t>Blumlein</a:t>
            </a:r>
            <a:r>
              <a:rPr lang="en-US" dirty="0" smtClean="0"/>
              <a:t> length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80278-58CE-2A46-8A6D-FF4675981D3B}" type="datetime1">
              <a:rPr lang="en-US" smtClean="0"/>
              <a:t>4/4/15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71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079500"/>
            <a:ext cx="8064500" cy="46863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C26D6-0F4E-BF4E-A8BF-38EE8E1CAB8F}" type="datetime1">
              <a:rPr lang="en-US" smtClean="0"/>
              <a:t>4/4/15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27584" y="476672"/>
            <a:ext cx="5412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Proposed Impedance matching tuner 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Includes resistor ( ~ 500 </a:t>
            </a:r>
            <a:r>
              <a:rPr lang="en-US" dirty="0" err="1" smtClean="0"/>
              <a:t>Ω</a:t>
            </a:r>
            <a:r>
              <a:rPr lang="en-US" dirty="0" smtClean="0"/>
              <a:t>) and capacitance or diode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15839" y="44624"/>
            <a:ext cx="2452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Impedance Match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7257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53" t="9200" r="-1" b="7197"/>
          <a:stretch/>
        </p:blipFill>
        <p:spPr>
          <a:xfrm>
            <a:off x="274958" y="1230838"/>
            <a:ext cx="8589641" cy="449125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8649-3CEF-D64D-9AFF-C273102F65BA}" type="datetime1">
              <a:rPr lang="en-US" smtClean="0"/>
              <a:t>4/4/15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27584" y="476672"/>
            <a:ext cx="5412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Proposed Impedance matching tuner 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Includes resistor ( ~ 500 </a:t>
            </a:r>
            <a:r>
              <a:rPr lang="en-US" dirty="0" err="1" smtClean="0"/>
              <a:t>Ω</a:t>
            </a:r>
            <a:r>
              <a:rPr lang="en-US" dirty="0" smtClean="0"/>
              <a:t>) and capacitance or diode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11760" y="5373216"/>
            <a:ext cx="364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Match </a:t>
            </a:r>
            <a:r>
              <a:rPr lang="en-US" dirty="0" err="1" smtClean="0"/>
              <a:t>Blumlein</a:t>
            </a:r>
            <a:r>
              <a:rPr lang="en-US" dirty="0" smtClean="0"/>
              <a:t> impedance to cables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15839" y="44624"/>
            <a:ext cx="2452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Impedance Match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3839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 Magnet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525963"/>
          </a:xfrm>
        </p:spPr>
        <p:txBody>
          <a:bodyPr/>
          <a:lstStyle/>
          <a:p>
            <a:r>
              <a:rPr lang="en-US" sz="2800" dirty="0" smtClean="0"/>
              <a:t>10.8 </a:t>
            </a:r>
            <a:r>
              <a:rPr lang="en-US" sz="2800" dirty="0" err="1" smtClean="0"/>
              <a:t>mrad</a:t>
            </a:r>
            <a:r>
              <a:rPr lang="en-US" sz="2800" dirty="0" smtClean="0"/>
              <a:t> kick corresponds to 1114 kg-m</a:t>
            </a:r>
          </a:p>
          <a:p>
            <a:pPr lvl="1"/>
            <a:r>
              <a:rPr lang="en-US" dirty="0" smtClean="0"/>
              <a:t>292 G for each of 3 -  1.27m long kicker magnets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0.4 mm thick plates</a:t>
            </a:r>
          </a:p>
          <a:p>
            <a:pPr lvl="1"/>
            <a:r>
              <a:rPr lang="en-US" dirty="0" smtClean="0"/>
              <a:t>Magnet geometry =&gt; 65G/kA</a:t>
            </a:r>
          </a:p>
          <a:p>
            <a:pPr marL="457200" lvl="1" indent="0">
              <a:buNone/>
            </a:pPr>
            <a:r>
              <a:rPr lang="en-US" dirty="0" smtClean="0"/>
              <a:t>   =&gt; 4.5 kA/kicker magnet</a:t>
            </a:r>
          </a:p>
          <a:p>
            <a:pPr marL="457200" lvl="1" indent="0">
              <a:buNone/>
            </a:pPr>
            <a:r>
              <a:rPr lang="en-US" dirty="0" smtClean="0"/>
              <a:t>   =&gt; 56 kV on each </a:t>
            </a:r>
            <a:r>
              <a:rPr lang="en-US" dirty="0" err="1" smtClean="0"/>
              <a:t>Blumlein</a:t>
            </a:r>
            <a:endParaRPr lang="en-US" dirty="0" smtClean="0"/>
          </a:p>
          <a:p>
            <a:r>
              <a:rPr lang="en-US" sz="2800" dirty="0" smtClean="0"/>
              <a:t>“New” larger aperture inflector” requires 12mrad kick</a:t>
            </a:r>
          </a:p>
          <a:p>
            <a:pPr marL="457200" lvl="1" indent="0">
              <a:buNone/>
            </a:pPr>
            <a:r>
              <a:rPr lang="en-US" dirty="0" smtClean="0"/>
              <a:t>   =&gt; 62 kV / </a:t>
            </a:r>
            <a:r>
              <a:rPr lang="en-US" dirty="0" err="1" smtClean="0"/>
              <a:t>Blumlein</a:t>
            </a:r>
            <a:r>
              <a:rPr lang="en-US" dirty="0" smtClean="0"/>
              <a:t> 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BEC8-E6E3-104E-909B-622B38ED9F00}" type="datetime1">
              <a:rPr lang="en-US" smtClean="0"/>
              <a:t>4/4/15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20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12444-0198-304E-8678-C0F48E052CA0}" type="datetime1">
              <a:rPr lang="en-US" smtClean="0"/>
              <a:t>4/4/15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908720"/>
            <a:ext cx="5829300" cy="5219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7589" y="432103"/>
            <a:ext cx="186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Alternative coax 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3529" y="1916832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Fermilab</a:t>
            </a:r>
            <a:r>
              <a:rPr lang="en-US" dirty="0" smtClean="0"/>
              <a:t> cable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331640" y="2276872"/>
            <a:ext cx="2088232" cy="144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711926" y="3640141"/>
            <a:ext cx="1401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Cornell cable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444208" y="2852936"/>
            <a:ext cx="1584176" cy="7200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715839" y="44624"/>
            <a:ext cx="2452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Impedance Match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71202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Charging circuit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80278-58CE-2A46-8A6D-FF4675981D3B}" type="datetime1">
              <a:rPr lang="en-US" smtClean="0"/>
              <a:t>4/4/15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0" y="1663700"/>
            <a:ext cx="4381500" cy="3530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60232" y="4869160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HV transformer in oil</a:t>
            </a:r>
            <a:endParaRPr lang="en-US" dirty="0"/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 flipV="1">
            <a:off x="6300192" y="4005064"/>
            <a:ext cx="360040" cy="11872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876256" y="4293096"/>
            <a:ext cx="1080120" cy="2595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28620" y="3731800"/>
            <a:ext cx="1297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</a:t>
            </a:r>
            <a:r>
              <a:rPr lang="en-US" dirty="0" err="1" smtClean="0"/>
              <a:t>Blumlein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824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7" t="16601" r="20086" b="-1290"/>
          <a:stretch/>
        </p:blipFill>
        <p:spPr>
          <a:xfrm>
            <a:off x="323529" y="1124745"/>
            <a:ext cx="3791048" cy="374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4941168"/>
            <a:ext cx="4271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Moment of thyratron triggering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04048" y="1988840"/>
            <a:ext cx="303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in primary windings</a:t>
            </a:r>
          </a:p>
          <a:p>
            <a:r>
              <a:rPr lang="en-US" dirty="0" smtClean="0"/>
              <a:t>(Power Designs CVT-1A)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16016" y="1196752"/>
            <a:ext cx="427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Voltage applied to Blumlein</a:t>
            </a:r>
          </a:p>
          <a:p>
            <a:r>
              <a:rPr lang="en-US" dirty="0" smtClean="0"/>
              <a:t>(Voltage at secondary windings)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491880" y="3861048"/>
            <a:ext cx="72008" cy="122413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1"/>
          </p:cNvCxnSpPr>
          <p:nvPr/>
        </p:nvCxnSpPr>
        <p:spPr>
          <a:xfrm flipH="1">
            <a:off x="2963528" y="1519918"/>
            <a:ext cx="1752488" cy="46892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915816" y="2348880"/>
            <a:ext cx="2111040" cy="9268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6A417-D927-A246-9B6C-2E3BFA6DC7E2}" type="datetime1">
              <a:rPr lang="en-US" smtClean="0"/>
              <a:t>4/4/15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32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5" t="6466" r="2121" b="11622"/>
          <a:stretch/>
        </p:blipFill>
        <p:spPr>
          <a:xfrm>
            <a:off x="4716016" y="3140968"/>
            <a:ext cx="3891631" cy="307322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5148064" y="2636912"/>
            <a:ext cx="936104" cy="86409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03648" y="566124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in secondary windings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508376" y="5085184"/>
            <a:ext cx="1719808" cy="6564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644280" y="4581128"/>
            <a:ext cx="3159968" cy="6564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55576" y="692696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Charging transformer characteristics contributing to signal after main pulse?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212760" y="130940"/>
            <a:ext cx="2454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Charging circuit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8736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Rise/fall and width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Kicker inductance limits rise and fall</a:t>
            </a:r>
          </a:p>
          <a:p>
            <a:pPr lvl="1"/>
            <a:r>
              <a:rPr lang="en-US" dirty="0" smtClean="0"/>
              <a:t>Inductance proportional to length</a:t>
            </a:r>
          </a:p>
          <a:p>
            <a:pPr lvl="1"/>
            <a:r>
              <a:rPr lang="en-US" dirty="0" smtClean="0"/>
              <a:t>E821 -  3 X 1.7m long magnets </a:t>
            </a:r>
          </a:p>
          <a:p>
            <a:pPr lvl="1"/>
            <a:r>
              <a:rPr lang="en-US" dirty="0" smtClean="0"/>
              <a:t>Requisite 1114 </a:t>
            </a:r>
            <a:r>
              <a:rPr lang="en-US" dirty="0" err="1" smtClean="0"/>
              <a:t>kG</a:t>
            </a:r>
            <a:r>
              <a:rPr lang="en-US" dirty="0" smtClean="0"/>
              <a:t>-m is realized with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3 X 1.27 m kickers at 4.5 kA  (56kV)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(</a:t>
            </a:r>
            <a:r>
              <a:rPr lang="en-US" i="1" dirty="0" smtClean="0"/>
              <a:t>leaving 1.2 m of the kicker chambers is unoccupied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Faster rise and fall can be achieved by further reducing kicker length and adding additional units to maintain integrated field (access into vacuum chamber?)</a:t>
            </a:r>
          </a:p>
          <a:p>
            <a:r>
              <a:rPr lang="en-US" dirty="0" smtClean="0"/>
              <a:t>Width can be increased by adding sections to </a:t>
            </a:r>
            <a:r>
              <a:rPr lang="en-US" dirty="0" err="1" smtClean="0"/>
              <a:t>Blumlein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sz="2800" dirty="0" smtClean="0"/>
              <a:t>      (space ?)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80278-58CE-2A46-8A6D-FF4675981D3B}" type="datetime1">
              <a:rPr lang="en-US" smtClean="0"/>
              <a:t>4/4/15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167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64704"/>
            <a:ext cx="8456240" cy="549416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5B65-CA70-D943-961E-53BF207D96E5}" type="datetime1">
              <a:rPr lang="en-US" smtClean="0"/>
              <a:t>4/4/15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34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59632" y="6093296"/>
            <a:ext cx="633670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72699" y="148610"/>
            <a:ext cx="4735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Design for mounting kickers in cages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432354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30 </a:t>
            </a:r>
            <a:r>
              <a:rPr lang="en-US" sz="2800" dirty="0" err="1" smtClean="0"/>
              <a:t>ft</a:t>
            </a:r>
            <a:r>
              <a:rPr lang="en-US" sz="2800" dirty="0" smtClean="0"/>
              <a:t> 12.5 </a:t>
            </a:r>
            <a:r>
              <a:rPr lang="en-US" sz="2800" dirty="0" err="1" smtClean="0"/>
              <a:t>Ω</a:t>
            </a:r>
            <a:r>
              <a:rPr lang="en-US" sz="2800" dirty="0" smtClean="0"/>
              <a:t> </a:t>
            </a:r>
            <a:r>
              <a:rPr lang="en-US" sz="2800" dirty="0" err="1" smtClean="0"/>
              <a:t>Blumlein</a:t>
            </a:r>
            <a:r>
              <a:rPr lang="en-US" sz="2800" dirty="0" smtClean="0"/>
              <a:t> tested</a:t>
            </a:r>
          </a:p>
          <a:p>
            <a:pPr lvl="1"/>
            <a:r>
              <a:rPr lang="en-US" sz="2400" dirty="0" smtClean="0"/>
              <a:t>To 4kA (50kV) into 1.27m long kicker (briefly at 12 Hz)</a:t>
            </a:r>
          </a:p>
          <a:p>
            <a:pPr lvl="1"/>
            <a:r>
              <a:rPr lang="en-US" sz="2400" dirty="0"/>
              <a:t>T</a:t>
            </a:r>
            <a:r>
              <a:rPr lang="en-US" sz="2400" dirty="0" smtClean="0"/>
              <a:t>o 70kV with shorter kicker</a:t>
            </a:r>
          </a:p>
          <a:p>
            <a:r>
              <a:rPr lang="en-US" sz="2800" dirty="0" smtClean="0"/>
              <a:t>Impedance transformer to improve match designed</a:t>
            </a:r>
          </a:p>
          <a:p>
            <a:r>
              <a:rPr lang="en-US" sz="2800" dirty="0" smtClean="0"/>
              <a:t>Charging circuit contribution to tail under investigation</a:t>
            </a:r>
          </a:p>
          <a:p>
            <a:r>
              <a:rPr lang="en-US" sz="2800" dirty="0" smtClean="0"/>
              <a:t>Kicker pulse </a:t>
            </a:r>
          </a:p>
          <a:p>
            <a:pPr lvl="1"/>
            <a:r>
              <a:rPr lang="en-US" sz="2400" dirty="0" smtClean="0"/>
              <a:t>Sufficient amplitude with 1.27m kicker but slow rise and fall limit width at full field</a:t>
            </a:r>
          </a:p>
          <a:p>
            <a:pPr lvl="1"/>
            <a:r>
              <a:rPr lang="en-US" sz="2400" dirty="0" smtClean="0"/>
              <a:t>Solution: Longer </a:t>
            </a:r>
            <a:r>
              <a:rPr lang="en-US" sz="2400" dirty="0" err="1" smtClean="0"/>
              <a:t>Blumlein</a:t>
            </a:r>
            <a:r>
              <a:rPr lang="en-US" sz="2400" dirty="0" smtClean="0"/>
              <a:t> and/</a:t>
            </a:r>
            <a:r>
              <a:rPr lang="en-US" sz="2400" smtClean="0"/>
              <a:t>or additional </a:t>
            </a:r>
            <a:r>
              <a:rPr lang="en-US" sz="2400" dirty="0" smtClean="0"/>
              <a:t>shorter kickers  </a:t>
            </a: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12444-0198-304E-8678-C0F48E052CA0}" type="datetime1">
              <a:rPr lang="en-US" smtClean="0"/>
              <a:t>4/4/15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017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5" t="6466" r="2121" b="11622"/>
          <a:stretch/>
        </p:blipFill>
        <p:spPr>
          <a:xfrm>
            <a:off x="395536" y="1340768"/>
            <a:ext cx="4621102" cy="36492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4088" y="148478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in primary windings</a:t>
            </a:r>
          </a:p>
          <a:p>
            <a:r>
              <a:rPr lang="en-US" dirty="0" smtClean="0"/>
              <a:t>(Power Designs CVT-1A)  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411760" y="1772816"/>
            <a:ext cx="3024336" cy="5760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36096" y="2636912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in secondary windings</a:t>
            </a:r>
          </a:p>
          <a:p>
            <a:r>
              <a:rPr lang="en-US" dirty="0" smtClean="0"/>
              <a:t>(Pearson 410)</a:t>
            </a:r>
            <a:endParaRPr lang="en-US" dirty="0"/>
          </a:p>
        </p:txBody>
      </p:sp>
      <p:cxnSp>
        <p:nvCxnSpPr>
          <p:cNvPr id="9" name="Straight Arrow Connector 8"/>
          <p:cNvCxnSpPr>
            <a:stCxn id="8" idx="1"/>
          </p:cNvCxnSpPr>
          <p:nvPr/>
        </p:nvCxnSpPr>
        <p:spPr>
          <a:xfrm flipH="1">
            <a:off x="2706087" y="2960078"/>
            <a:ext cx="2730009" cy="46892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2987824" y="4225280"/>
            <a:ext cx="288032" cy="1724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09388" y="5949280"/>
            <a:ext cx="4271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Moment of thyratron triggering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DD003-FDEA-404F-B5C0-5AC25DC385D9}" type="datetime1">
              <a:rPr lang="en-US" smtClean="0"/>
              <a:t>4/4/15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99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1556792"/>
            <a:ext cx="4929527" cy="446707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9A6C-C130-BA43-A13E-5F86F0C15A70}" type="datetime1">
              <a:rPr lang="en-US" smtClean="0"/>
              <a:t>4/4/15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55" y="836712"/>
            <a:ext cx="4765885" cy="32587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52120" y="1556792"/>
            <a:ext cx="2880320" cy="14401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16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128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CD6BB-4632-9047-8D6E-B3F12F98E9C7}" type="datetime1">
              <a:rPr lang="en-US" smtClean="0"/>
              <a:t>4/4/15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56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DSC0128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7A96E-15BD-6247-9866-C30429FF37F4}" type="datetime1">
              <a:rPr lang="en-US" smtClean="0"/>
              <a:t>4/4/15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20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4955"/>
            <a:ext cx="8229600" cy="1143000"/>
          </a:xfrm>
        </p:spPr>
        <p:txBody>
          <a:bodyPr/>
          <a:lstStyle/>
          <a:p>
            <a:r>
              <a:rPr lang="en-US" dirty="0" smtClean="0"/>
              <a:t>Current Generator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8784976" cy="4525963"/>
          </a:xfrm>
        </p:spPr>
        <p:txBody>
          <a:bodyPr>
            <a:noAutofit/>
          </a:bodyPr>
          <a:lstStyle/>
          <a:p>
            <a:r>
              <a:rPr lang="en-US" sz="2800" dirty="0" smtClean="0"/>
              <a:t>12.5 </a:t>
            </a:r>
            <a:r>
              <a:rPr lang="en-US" sz="2800" dirty="0" err="1"/>
              <a:t>Ω</a:t>
            </a:r>
            <a:r>
              <a:rPr lang="en-US" sz="2800" dirty="0" smtClean="0"/>
              <a:t> </a:t>
            </a:r>
            <a:r>
              <a:rPr lang="en-US" sz="2800" dirty="0" err="1" smtClean="0"/>
              <a:t>Blumlein</a:t>
            </a:r>
            <a:r>
              <a:rPr lang="en-US" sz="2800" dirty="0" smtClean="0"/>
              <a:t> </a:t>
            </a:r>
            <a:r>
              <a:rPr lang="en-US" sz="2800" dirty="0" err="1" smtClean="0"/>
              <a:t>triaxial</a:t>
            </a:r>
            <a:r>
              <a:rPr lang="en-US" sz="2800" dirty="0" smtClean="0"/>
              <a:t> transmission line</a:t>
            </a:r>
          </a:p>
          <a:p>
            <a:r>
              <a:rPr lang="en-US" sz="2800" dirty="0" smtClean="0"/>
              <a:t>Assembled from 6 – 60 inch sections (20 ns/section)    (</a:t>
            </a:r>
            <a:r>
              <a:rPr lang="en-US" sz="2800" dirty="0"/>
              <a:t>30 </a:t>
            </a:r>
            <a:r>
              <a:rPr lang="en-US" sz="2800" dirty="0" err="1"/>
              <a:t>ft</a:t>
            </a:r>
            <a:r>
              <a:rPr lang="en-US" sz="2800" dirty="0"/>
              <a:t> long) </a:t>
            </a:r>
            <a:endParaRPr lang="en-US" sz="2800" dirty="0" smtClean="0"/>
          </a:p>
          <a:p>
            <a:r>
              <a:rPr lang="en-US" sz="2800" dirty="0" smtClean="0"/>
              <a:t>Filled with Castor oil, </a:t>
            </a:r>
            <a:r>
              <a:rPr lang="en-US" sz="2800" dirty="0" err="1"/>
              <a:t>ε</a:t>
            </a:r>
            <a:r>
              <a:rPr lang="en-US" sz="2800" dirty="0" smtClean="0"/>
              <a:t>=4.7, (pulse length </a:t>
            </a:r>
            <a:r>
              <a:rPr lang="en-US" sz="2800" dirty="0" err="1" smtClean="0"/>
              <a:t>τ</a:t>
            </a:r>
            <a:r>
              <a:rPr lang="en-US" sz="2800" dirty="0" smtClean="0"/>
              <a:t> α √</a:t>
            </a:r>
            <a:r>
              <a:rPr lang="en-US" sz="2800" dirty="0" err="1" smtClean="0"/>
              <a:t>ε</a:t>
            </a:r>
            <a:r>
              <a:rPr lang="en-US" sz="2800" dirty="0" smtClean="0"/>
              <a:t>) </a:t>
            </a:r>
            <a:r>
              <a:rPr lang="en-US" sz="2800" i="1" dirty="0" smtClean="0"/>
              <a:t>(as compared to Corning 561 silicon oil, </a:t>
            </a:r>
            <a:r>
              <a:rPr lang="en-US" sz="2800" i="1" dirty="0" err="1" smtClean="0"/>
              <a:t>ε</a:t>
            </a:r>
            <a:r>
              <a:rPr lang="en-US" sz="2800" i="1" dirty="0" smtClean="0"/>
              <a:t>=2.7)</a:t>
            </a:r>
          </a:p>
          <a:p>
            <a:r>
              <a:rPr lang="en-US" sz="2800" dirty="0" smtClean="0"/>
              <a:t>Concentric tubes are separated with </a:t>
            </a:r>
            <a:r>
              <a:rPr lang="en-US" sz="2800" dirty="0" err="1" smtClean="0"/>
              <a:t>teflon</a:t>
            </a:r>
            <a:r>
              <a:rPr lang="en-US" sz="2800" dirty="0" smtClean="0"/>
              <a:t> standoffs (we plan to replace with </a:t>
            </a:r>
            <a:r>
              <a:rPr lang="en-US" sz="2800" dirty="0" err="1" smtClean="0"/>
              <a:t>macor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Two grid(fast) </a:t>
            </a:r>
            <a:r>
              <a:rPr lang="en-US" sz="2800" dirty="0" err="1"/>
              <a:t>t</a:t>
            </a:r>
            <a:r>
              <a:rPr lang="en-US" sz="2800" dirty="0" err="1" smtClean="0"/>
              <a:t>hyratron</a:t>
            </a:r>
            <a:r>
              <a:rPr lang="en-US" sz="2800" dirty="0" smtClean="0"/>
              <a:t> – rated for up 70kV – 15kA     (7.5 kA in load)</a:t>
            </a:r>
          </a:p>
          <a:p>
            <a:r>
              <a:rPr lang="en-US" sz="2800" dirty="0" smtClean="0"/>
              <a:t>Coupled via 4 parallel 50Ω coaxial cables and resistors (12.5 </a:t>
            </a:r>
            <a:r>
              <a:rPr lang="en-US" sz="2800" dirty="0" err="1" smtClean="0"/>
              <a:t>Ω</a:t>
            </a:r>
            <a:r>
              <a:rPr lang="en-US" sz="2800" dirty="0" smtClean="0"/>
              <a:t> equivalent)  to the kicker magnet 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1CD8B-A647-E64A-957C-372FED31319F}" type="datetime1">
              <a:rPr lang="en-US" smtClean="0"/>
              <a:t>4/4/15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25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128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13BB-8D70-F749-98F9-C5DDE6247930}" type="datetime1">
              <a:rPr lang="en-US" smtClean="0"/>
              <a:t>4/4/15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327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128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DE81-03E2-3C43-9012-4D01E2B12154}" type="datetime1">
              <a:rPr lang="en-US" smtClean="0"/>
              <a:t>4/4/15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283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-2_98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533400"/>
            <a:ext cx="6705600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76200"/>
            <a:ext cx="5410200" cy="609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Storage Ring Kicker Requirements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990600"/>
            <a:ext cx="4724399" cy="51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Kickers steer injected </a:t>
            </a:r>
            <a:r>
              <a:rPr lang="en-US" sz="2400" dirty="0" err="1" smtClean="0"/>
              <a:t>muons</a:t>
            </a:r>
            <a:r>
              <a:rPr lang="en-US" sz="2400" dirty="0" smtClean="0"/>
              <a:t> onto the closed orbit of the storage ring</a:t>
            </a:r>
          </a:p>
          <a:p>
            <a:endParaRPr lang="en-US" sz="2400" dirty="0" smtClean="0"/>
          </a:p>
          <a:p>
            <a:r>
              <a:rPr lang="en-US" sz="2400" dirty="0" smtClean="0"/>
              <a:t>Requirements:</a:t>
            </a:r>
          </a:p>
          <a:p>
            <a:endParaRPr lang="en-US" sz="2000" dirty="0" smtClean="0"/>
          </a:p>
          <a:p>
            <a:r>
              <a:rPr lang="en-US" sz="2000" dirty="0"/>
              <a:t>K</a:t>
            </a:r>
            <a:r>
              <a:rPr lang="en-US" sz="2000" dirty="0" smtClean="0"/>
              <a:t>ick angle           ~ 10.8 to 12.1 </a:t>
            </a:r>
            <a:r>
              <a:rPr lang="en-US" sz="2000" dirty="0" err="1" smtClean="0"/>
              <a:t>mrad</a:t>
            </a:r>
            <a:endParaRPr lang="en-US" sz="2000" dirty="0"/>
          </a:p>
          <a:p>
            <a:r>
              <a:rPr lang="en-US" sz="2000" dirty="0" smtClean="0"/>
              <a:t>Kicker B-field       ~ 218 to 245 Gauss</a:t>
            </a:r>
          </a:p>
          <a:p>
            <a:r>
              <a:rPr lang="en-US" sz="2000" dirty="0" smtClean="0"/>
              <a:t>Integrated B-field ~ 1.11 to 1.25 </a:t>
            </a:r>
            <a:r>
              <a:rPr lang="en-US" sz="2000" dirty="0" err="1" smtClean="0"/>
              <a:t>kG</a:t>
            </a:r>
            <a:r>
              <a:rPr lang="en-US" sz="2000" dirty="0" smtClean="0"/>
              <a:t>-m</a:t>
            </a:r>
          </a:p>
          <a:p>
            <a:endParaRPr lang="en-US" sz="2400" dirty="0" smtClean="0"/>
          </a:p>
          <a:p>
            <a:r>
              <a:rPr lang="en-US" sz="2000" dirty="0" smtClean="0"/>
              <a:t>Pulse </a:t>
            </a:r>
            <a:r>
              <a:rPr lang="en-US" sz="2000" dirty="0"/>
              <a:t>width(</a:t>
            </a:r>
            <a:r>
              <a:rPr lang="en-US" sz="2000" dirty="0" err="1" smtClean="0">
                <a:latin typeface="Symbol" charset="2"/>
                <a:cs typeface="Symbol" charset="2"/>
              </a:rPr>
              <a:t>τ</a:t>
            </a:r>
            <a:r>
              <a:rPr lang="en-US" sz="2000" baseline="-25000" dirty="0" err="1" smtClean="0">
                <a:latin typeface="Arial"/>
                <a:cs typeface="Arial"/>
              </a:rPr>
              <a:t>wid</a:t>
            </a:r>
            <a:r>
              <a:rPr lang="en-US" sz="2000" dirty="0" smtClean="0"/>
              <a:t>) 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  120ns &lt; </a:t>
            </a:r>
            <a:r>
              <a:rPr lang="en-US" sz="2000" dirty="0" err="1" smtClean="0">
                <a:latin typeface="Symbol" charset="2"/>
                <a:cs typeface="Symbol" charset="2"/>
              </a:rPr>
              <a:t>τ</a:t>
            </a:r>
            <a:r>
              <a:rPr lang="en-US" sz="2000" baseline="-25000" dirty="0" err="1" smtClean="0">
                <a:latin typeface="Arial"/>
                <a:cs typeface="Arial"/>
              </a:rPr>
              <a:t>wid</a:t>
            </a:r>
            <a:r>
              <a:rPr lang="en-US" sz="2000" dirty="0" smtClean="0"/>
              <a:t> &lt; 149ns</a:t>
            </a:r>
          </a:p>
          <a:p>
            <a:endParaRPr lang="en-US" sz="2400" dirty="0"/>
          </a:p>
          <a:p>
            <a:r>
              <a:rPr lang="en-US" sz="2000" dirty="0" smtClean="0"/>
              <a:t>Repetition rate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~100Hz peak, 12Hz average</a:t>
            </a: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162800" y="3657600"/>
            <a:ext cx="1219200" cy="2616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3 – 1.7m kickers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5715000"/>
            <a:ext cx="3386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d = 77 mm, R=7112 mm </a:t>
            </a:r>
            <a:endParaRPr lang="en-US" dirty="0">
              <a:latin typeface="Symbol" charset="2"/>
              <a:cs typeface="Symbol" charset="2"/>
            </a:endParaRPr>
          </a:p>
          <a:p>
            <a:r>
              <a:rPr lang="en-US" dirty="0" smtClean="0">
                <a:latin typeface="Arial"/>
                <a:cs typeface="Arial"/>
              </a:rPr>
              <a:t>kick angle </a:t>
            </a:r>
            <a:r>
              <a:rPr lang="en-US" dirty="0" smtClean="0">
                <a:latin typeface="Symbol" charset="2"/>
                <a:cs typeface="Symbol" charset="2"/>
              </a:rPr>
              <a:t>q =  </a:t>
            </a:r>
            <a:r>
              <a:rPr lang="en-US" dirty="0" smtClean="0">
                <a:latin typeface="Arial"/>
                <a:cs typeface="Arial"/>
              </a:rPr>
              <a:t>d/R = 10.8 </a:t>
            </a:r>
            <a:r>
              <a:rPr lang="en-US" dirty="0" err="1" smtClean="0">
                <a:latin typeface="Arial"/>
                <a:cs typeface="Arial"/>
              </a:rPr>
              <a:t>mrad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0" y="5181600"/>
            <a:ext cx="1701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>
                <a:latin typeface="Arial"/>
                <a:cs typeface="Arial"/>
              </a:rPr>
              <a:t>rev</a:t>
            </a:r>
            <a:r>
              <a:rPr lang="en-US" baseline="-25000" dirty="0" smtClean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= 149 ns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1AFA2-8F62-7C43-A20A-EECBA759C922}" type="datetime1">
              <a:rPr lang="en-US" smtClean="0"/>
              <a:t>4/4/15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1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476.3.5.3 – Kicker Plate Design</a:t>
            </a:r>
          </a:p>
        </p:txBody>
      </p:sp>
      <p:pic>
        <p:nvPicPr>
          <p:cNvPr id="5" name="Picture 4" descr="plates_trolley_v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3886200" cy="2855830"/>
          </a:xfrm>
          <a:prstGeom prst="rect">
            <a:avLst/>
          </a:prstGeom>
        </p:spPr>
      </p:pic>
      <p:pic>
        <p:nvPicPr>
          <p:cNvPr id="6" name="Picture 5" descr="dimensionsKickerPlat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200400"/>
            <a:ext cx="4478806" cy="29824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91400" y="2706469"/>
            <a:ext cx="1550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200" dirty="0" smtClean="0"/>
              <a:t>Current feed from PFN</a:t>
            </a:r>
            <a:endParaRPr lang="en-US" kern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518518" y="2742262"/>
            <a:ext cx="1728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200" dirty="0" smtClean="0"/>
              <a:t>Crossover at end of strip line</a:t>
            </a:r>
            <a:endParaRPr lang="en-US" kern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903343" y="5638800"/>
            <a:ext cx="124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1200" dirty="0" smtClean="0"/>
              <a:t>Trolley rail</a:t>
            </a:r>
            <a:endParaRPr lang="en-US" kern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114800" y="6172200"/>
            <a:ext cx="4995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1200" dirty="0" smtClean="0"/>
              <a:t>Kicker plates mounted in ring vacuum chamber</a:t>
            </a:r>
            <a:endParaRPr lang="en-US" kern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0" y="5410200"/>
            <a:ext cx="2763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1200" dirty="0" smtClean="0"/>
              <a:t>3 sets of strip line kickers</a:t>
            </a:r>
          </a:p>
          <a:p>
            <a:r>
              <a:rPr lang="en-US" kern="1200" dirty="0" smtClean="0"/>
              <a:t>Length = 1.7m each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391400" y="5334000"/>
            <a:ext cx="1143000" cy="381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543800" y="3200400"/>
            <a:ext cx="457200" cy="1447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638800" y="3352800"/>
            <a:ext cx="7620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248400" y="4953000"/>
            <a:ext cx="76200" cy="1295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400800" y="4724400"/>
            <a:ext cx="838200" cy="1524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219200" y="3962400"/>
            <a:ext cx="146799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 821 plates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981200" y="1219200"/>
            <a:ext cx="146799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 989 plates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181600" y="2133600"/>
            <a:ext cx="302036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E989 plates and trolley rails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764F-323B-5148-AEFA-8FFEFE1CFDAA}" type="datetime1">
              <a:rPr lang="en-US" smtClean="0"/>
              <a:t>4/4/15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72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61341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476.3.5.4 </a:t>
            </a:r>
            <a:r>
              <a:rPr lang="en-US" dirty="0"/>
              <a:t>– </a:t>
            </a:r>
            <a:r>
              <a:rPr lang="en-US" dirty="0" smtClean="0"/>
              <a:t>Pulse Forming Network</a:t>
            </a:r>
            <a:endParaRPr lang="en-US" dirty="0"/>
          </a:p>
        </p:txBody>
      </p:sp>
      <p:pic>
        <p:nvPicPr>
          <p:cNvPr id="20" name="Picture 19" descr="blumlein_transform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8204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844307" y="3276600"/>
            <a:ext cx="3276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200" dirty="0" err="1" smtClean="0"/>
              <a:t>Thyratron</a:t>
            </a:r>
            <a:r>
              <a:rPr lang="en-US" sz="1400" kern="1200" dirty="0" smtClean="0"/>
              <a:t> switch shorts middle conductor of </a:t>
            </a:r>
            <a:r>
              <a:rPr lang="en-US" sz="1400" kern="1200" dirty="0" err="1" smtClean="0"/>
              <a:t>triaxial</a:t>
            </a:r>
            <a:r>
              <a:rPr lang="en-US" sz="1400" kern="1200" dirty="0" smtClean="0"/>
              <a:t> line to outer conductor</a:t>
            </a:r>
            <a:endParaRPr lang="en-US" sz="1400" kern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7214115" y="990600"/>
            <a:ext cx="1735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kern="1200" dirty="0" smtClean="0"/>
              <a:t>Charging voltage</a:t>
            </a:r>
            <a:endParaRPr lang="en-US" sz="1600" kern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3733800" y="1219200"/>
            <a:ext cx="3651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kern="1200" dirty="0" err="1" smtClean="0"/>
              <a:t>Blumlein</a:t>
            </a:r>
            <a:r>
              <a:rPr lang="en-US" sz="2000" kern="1200" dirty="0" smtClean="0"/>
              <a:t> pulse forming</a:t>
            </a:r>
            <a:r>
              <a:rPr lang="en-US" kern="1200" dirty="0" smtClean="0"/>
              <a:t> network</a:t>
            </a:r>
            <a:endParaRPr lang="en-US" kern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2438400" y="34290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200" dirty="0" smtClean="0"/>
              <a:t>Coax cable couples </a:t>
            </a:r>
            <a:r>
              <a:rPr lang="en-US" sz="1400" kern="1200" dirty="0" err="1" smtClean="0"/>
              <a:t>blumlein</a:t>
            </a:r>
            <a:r>
              <a:rPr lang="en-US" sz="1400" kern="1200" dirty="0" smtClean="0"/>
              <a:t> center conductor to load</a:t>
            </a:r>
            <a:endParaRPr lang="en-US" sz="1400" kern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152400" y="31242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200" dirty="0" smtClean="0"/>
              <a:t>Load resistor matches impedance of </a:t>
            </a:r>
            <a:r>
              <a:rPr lang="en-US" sz="1400" dirty="0" err="1"/>
              <a:t>B</a:t>
            </a:r>
            <a:r>
              <a:rPr lang="en-US" sz="1400" kern="1200" dirty="0" err="1" smtClean="0"/>
              <a:t>lumlein</a:t>
            </a:r>
            <a:endParaRPr lang="en-US" sz="1400" kern="1200" dirty="0"/>
          </a:p>
        </p:txBody>
      </p:sp>
      <p:pic>
        <p:nvPicPr>
          <p:cNvPr id="27" name="Picture 26" descr="SpicePulseResistiveLoa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67"/>
          <a:stretch/>
        </p:blipFill>
        <p:spPr>
          <a:xfrm>
            <a:off x="3276600" y="4114800"/>
            <a:ext cx="5055655" cy="24384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953000" y="464820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200" dirty="0" smtClean="0"/>
              <a:t>Current pulse into a matched load computed with equivalent discrete circuit model </a:t>
            </a:r>
            <a:endParaRPr lang="en-US" kern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152400" y="5562600"/>
            <a:ext cx="3364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200" dirty="0" smtClean="0"/>
              <a:t>Width of pulse is proportional to length of </a:t>
            </a:r>
            <a:r>
              <a:rPr lang="en-US" dirty="0" err="1"/>
              <a:t>B</a:t>
            </a:r>
            <a:r>
              <a:rPr lang="en-US" kern="1200" dirty="0" err="1" smtClean="0"/>
              <a:t>lumlein</a:t>
            </a:r>
            <a:endParaRPr lang="en-US" kern="1200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581400" y="4572000"/>
            <a:ext cx="3810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4495800" y="4572000"/>
            <a:ext cx="3810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495800" y="4114800"/>
            <a:ext cx="68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40ns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0338" y="1116008"/>
            <a:ext cx="16857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Requirements: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3.5 kA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120ns width</a:t>
            </a:r>
          </a:p>
          <a:p>
            <a:endParaRPr lang="en-US" dirty="0"/>
          </a:p>
        </p:txBody>
      </p:sp>
      <p:cxnSp>
        <p:nvCxnSpPr>
          <p:cNvPr id="18" name="Straight Arrow Connector 17"/>
          <p:cNvCxnSpPr>
            <a:stCxn id="21" idx="0"/>
          </p:cNvCxnSpPr>
          <p:nvPr/>
        </p:nvCxnSpPr>
        <p:spPr>
          <a:xfrm flipV="1">
            <a:off x="7482607" y="2895600"/>
            <a:ext cx="518393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2057400" y="2743200"/>
            <a:ext cx="13716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685800" y="2667000"/>
            <a:ext cx="762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AABE-C4E4-F04E-B5DF-BE9C551A8237}" type="datetime1">
              <a:rPr lang="en-US" smtClean="0"/>
              <a:t>4/4/15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6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61341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476.3.5.4 </a:t>
            </a:r>
            <a:r>
              <a:rPr lang="en-US" dirty="0"/>
              <a:t>– </a:t>
            </a:r>
            <a:r>
              <a:rPr lang="en-US" dirty="0" smtClean="0"/>
              <a:t>Pulse Forming Network</a:t>
            </a:r>
            <a:endParaRPr lang="en-US" dirty="0"/>
          </a:p>
        </p:txBody>
      </p:sp>
      <p:pic>
        <p:nvPicPr>
          <p:cNvPr id="6" name="Picture 5" descr="schematic_blumlein_coax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3" y="1371600"/>
            <a:ext cx="6553200" cy="31225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403" y="3886200"/>
            <a:ext cx="1506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plates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04803" y="914400"/>
            <a:ext cx="151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Load resistor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72003" y="1295400"/>
            <a:ext cx="109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thyratron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162203" y="2743200"/>
            <a:ext cx="25146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24203" y="2819400"/>
            <a:ext cx="10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Blumlein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7" idx="0"/>
          </p:cNvCxnSpPr>
          <p:nvPr/>
        </p:nvCxnSpPr>
        <p:spPr>
          <a:xfrm flipV="1">
            <a:off x="1181449" y="2590800"/>
            <a:ext cx="770954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2409603" y="1295400"/>
            <a:ext cx="3810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6295803" y="1676400"/>
            <a:ext cx="6096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514600" y="3276600"/>
            <a:ext cx="541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Load resistance matched to impedance of </a:t>
            </a:r>
            <a:r>
              <a:rPr lang="en-US" dirty="0" err="1" smtClean="0"/>
              <a:t>Blumlein</a:t>
            </a:r>
            <a:endParaRPr lang="en-US" dirty="0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8232454"/>
              </p:ext>
            </p:extLst>
          </p:nvPr>
        </p:nvGraphicFramePr>
        <p:xfrm>
          <a:off x="3114453" y="31178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14453" y="31178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1240402"/>
              </p:ext>
            </p:extLst>
          </p:nvPr>
        </p:nvGraphicFramePr>
        <p:xfrm>
          <a:off x="3114453" y="31178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14453" y="31178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5000" y="4343400"/>
            <a:ext cx="2297723" cy="9144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57200" y="4572000"/>
            <a:ext cx="13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Pulse width 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 flipH="1">
            <a:off x="1752600" y="5190530"/>
            <a:ext cx="2329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 = 9m</a:t>
            </a:r>
          </a:p>
          <a:p>
            <a:pPr marL="285750" indent="-285750">
              <a:buFont typeface="Symbol" charset="0"/>
              <a:buChar char="e"/>
            </a:pPr>
            <a:r>
              <a:rPr lang="en-US" dirty="0" smtClean="0">
                <a:latin typeface="Symbol" charset="2"/>
                <a:cs typeface="Symbol" charset="2"/>
              </a:rPr>
              <a:t>= 4.7 (</a:t>
            </a:r>
            <a:r>
              <a:rPr lang="en-US" dirty="0" smtClean="0">
                <a:latin typeface="+mj-lt"/>
                <a:cs typeface="Symbol" charset="2"/>
              </a:rPr>
              <a:t>Castor oil</a:t>
            </a:r>
            <a:r>
              <a:rPr lang="en-US" dirty="0" smtClean="0">
                <a:latin typeface="Symbol" charset="2"/>
                <a:cs typeface="Symbol" charset="2"/>
              </a:rPr>
              <a:t>)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     =&gt;  t = </a:t>
            </a:r>
            <a:r>
              <a:rPr lang="en-US" dirty="0" smtClean="0">
                <a:latin typeface="+mn-lt"/>
                <a:cs typeface="Symbol" charset="2"/>
              </a:rPr>
              <a:t>120ns</a:t>
            </a:r>
            <a:endParaRPr lang="en-US" dirty="0">
              <a:latin typeface="+mn-lt"/>
              <a:cs typeface="Symbol" charset="2"/>
            </a:endParaRPr>
          </a:p>
        </p:txBody>
      </p:sp>
      <p:pic>
        <p:nvPicPr>
          <p:cNvPr id="44" name="Picture 43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114800"/>
            <a:ext cx="4419600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/>
          <p:cNvSpPr txBox="1"/>
          <p:nvPr/>
        </p:nvSpPr>
        <p:spPr>
          <a:xfrm>
            <a:off x="7239000" y="58674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Blumleins</a:t>
            </a:r>
            <a:r>
              <a:rPr lang="en-US" sz="1600" dirty="0" smtClean="0"/>
              <a:t> in storage ring hall</a:t>
            </a:r>
            <a:endParaRPr lang="en-US" sz="1600" dirty="0"/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6400800" y="4800600"/>
            <a:ext cx="1219200" cy="1066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E4A55-7060-B941-AD4D-6C0CE66DB634}" type="datetime1">
              <a:rPr lang="en-US" smtClean="0"/>
              <a:t>4/4/15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009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of Kicker-</a:t>
            </a:r>
            <a:r>
              <a:rPr lang="en-US" dirty="0" err="1" smtClean="0"/>
              <a:t>pulser</a:t>
            </a:r>
            <a:endParaRPr lang="en-US" dirty="0"/>
          </a:p>
        </p:txBody>
      </p:sp>
      <p:pic>
        <p:nvPicPr>
          <p:cNvPr id="5" name="Picture 4" descr="cstkickersho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0"/>
            <a:ext cx="4589265" cy="2882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662" y="1066800"/>
            <a:ext cx="437872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81400"/>
            <a:ext cx="4114800" cy="278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/>
          </p:cNvSpPr>
          <p:nvPr/>
        </p:nvSpPr>
        <p:spPr bwMode="auto">
          <a:xfrm>
            <a:off x="1905000" y="6248400"/>
            <a:ext cx="58853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lang="en-US" kern="1200" dirty="0">
                <a:solidFill>
                  <a:schemeClr val="tx1"/>
                </a:solidFill>
                <a:ea typeface="ＭＳ Ｐゴシック" charset="0"/>
              </a:rPr>
              <a:t>B field current ratio =&gt; 1kA = 65G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16887" y="4284446"/>
            <a:ext cx="2528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CST Microwave Studio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BA7DD-9E9F-D44D-9880-0D503EFE91D4}" type="datetime1">
              <a:rPr lang="en-US" smtClean="0"/>
              <a:t>4/4/15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06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80278-58CE-2A46-8A6D-FF4675981D3B}" type="datetime1">
              <a:rPr lang="en-US" smtClean="0"/>
              <a:t>4/4/15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571500"/>
            <a:ext cx="80772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893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12444-0198-304E-8678-C0F48E052CA0}" type="datetime1">
              <a:rPr lang="en-US" smtClean="0"/>
              <a:t>4/4/15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800100"/>
            <a:ext cx="76708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576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12444-0198-304E-8678-C0F48E052CA0}" type="datetime1">
              <a:rPr lang="en-US" smtClean="0"/>
              <a:t>4/4/15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17500"/>
            <a:ext cx="89916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632" y="908720"/>
            <a:ext cx="7147768" cy="539632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5DFB-FB0A-8347-A28D-972F0A7D6509}" type="datetime1">
              <a:rPr lang="en-US" smtClean="0"/>
              <a:t>4/4/15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67744" y="260648"/>
            <a:ext cx="5282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12.5 </a:t>
            </a:r>
            <a:r>
              <a:rPr lang="en-US" sz="2400" dirty="0" err="1"/>
              <a:t>Ω</a:t>
            </a:r>
            <a:r>
              <a:rPr lang="en-US" sz="2400" dirty="0"/>
              <a:t> </a:t>
            </a:r>
            <a:r>
              <a:rPr lang="en-US" sz="2400" dirty="0" err="1"/>
              <a:t>Blumlein</a:t>
            </a:r>
            <a:r>
              <a:rPr lang="en-US" sz="2400" dirty="0"/>
              <a:t> </a:t>
            </a:r>
            <a:r>
              <a:rPr lang="en-US" sz="2400" dirty="0" err="1"/>
              <a:t>triaxial</a:t>
            </a:r>
            <a:r>
              <a:rPr lang="en-US" sz="2400" dirty="0"/>
              <a:t> transmission line</a:t>
            </a:r>
          </a:p>
        </p:txBody>
      </p:sp>
    </p:spTree>
    <p:extLst>
      <p:ext uri="{BB962C8B-B14F-4D97-AF65-F5344CB8AC3E}">
        <p14:creationId xmlns:p14="http://schemas.microsoft.com/office/powerpoint/2010/main" val="3640547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12444-0198-304E-8678-C0F48E052CA0}" type="datetime1">
              <a:rPr lang="en-US" smtClean="0"/>
              <a:t>4/4/15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206500"/>
            <a:ext cx="88138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43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Thyratron</a:t>
            </a:r>
            <a:r>
              <a:rPr lang="en-US" dirty="0" smtClean="0"/>
              <a:t> switch</a:t>
            </a:r>
            <a:endParaRPr lang="en-US" dirty="0"/>
          </a:p>
        </p:txBody>
      </p:sp>
      <p:pic>
        <p:nvPicPr>
          <p:cNvPr id="4" name="Content Placeholder 3" descr="DSC0128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1E850-81A0-A84B-83B3-F16EC49B3EC4}" type="datetime1">
              <a:rPr lang="en-US" smtClean="0"/>
              <a:t>4/4/15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7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60400"/>
            <a:ext cx="8369300" cy="55245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FBAA2-6404-E241-B0D6-75DF0314159F}" type="datetime1">
              <a:rPr lang="en-US" smtClean="0"/>
              <a:t>4/4/15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66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Thyratron</a:t>
            </a:r>
            <a:r>
              <a:rPr lang="en-US" dirty="0" smtClean="0"/>
              <a:t> and charging input</a:t>
            </a:r>
            <a:endParaRPr lang="en-US" dirty="0"/>
          </a:p>
        </p:txBody>
      </p:sp>
      <p:pic>
        <p:nvPicPr>
          <p:cNvPr id="6" name="Content Placeholder 5" descr="DSC0128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D8AD-DC67-B44D-A4B7-2DF04AC4C590}" type="datetime1">
              <a:rPr lang="en-US" smtClean="0"/>
              <a:t>4/4/15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32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6134100" cy="6096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Blumlein</a:t>
            </a:r>
            <a:r>
              <a:rPr lang="en-US" dirty="0" smtClean="0"/>
              <a:t> schematic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562600" y="2971800"/>
            <a:ext cx="25146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219200"/>
            <a:ext cx="2147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12.5 Ohm </a:t>
            </a:r>
            <a:r>
              <a:rPr lang="en-US" dirty="0" err="1" smtClean="0"/>
              <a:t>Blumlein</a:t>
            </a:r>
            <a:endParaRPr lang="en-US" dirty="0"/>
          </a:p>
        </p:txBody>
      </p:sp>
      <p:pic>
        <p:nvPicPr>
          <p:cNvPr id="19" name="Picture 18" descr="12-5ohmblumlei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51368"/>
            <a:ext cx="8229600" cy="510183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581400" y="6096000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3500A X 12.5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r>
              <a:rPr lang="en-US" dirty="0" smtClean="0"/>
              <a:t> = 43.75kV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67270" y="347330"/>
            <a:ext cx="1981200" cy="47917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81200" y="3810000"/>
            <a:ext cx="2895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Four parallel 50 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r>
              <a:rPr lang="en-US" dirty="0" smtClean="0">
                <a:latin typeface="Arial"/>
                <a:cs typeface="Arial"/>
              </a:rPr>
              <a:t>coaxial cables couple 12.5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 err="1" smtClean="0">
                <a:latin typeface="Arial"/>
                <a:cs typeface="Arial"/>
              </a:rPr>
              <a:t>Blumlein</a:t>
            </a:r>
            <a:r>
              <a:rPr lang="en-US" dirty="0" smtClean="0">
                <a:latin typeface="Arial"/>
                <a:cs typeface="Arial"/>
              </a:rPr>
              <a:t> to load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3F3C-94A1-CD49-BDE7-497F620DFE48}" type="datetime1">
              <a:rPr lang="en-US" smtClean="0"/>
              <a:t>4/4/15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Kicker Status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DFA5-1704-467B-B0E7-3B4CEDA1B9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913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3412</TotalTime>
  <Words>1211</Words>
  <Application>Microsoft Macintosh PowerPoint</Application>
  <PresentationFormat>On-screen Show (4:3)</PresentationFormat>
  <Paragraphs>334</Paragraphs>
  <Slides>50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Office Theme</vt:lpstr>
      <vt:lpstr>Equation</vt:lpstr>
      <vt:lpstr>Kicker Status  </vt:lpstr>
      <vt:lpstr>PowerPoint Presentation</vt:lpstr>
      <vt:lpstr>Kicker Magnet</vt:lpstr>
      <vt:lpstr>Current Generator </vt:lpstr>
      <vt:lpstr>PowerPoint Presentation</vt:lpstr>
      <vt:lpstr>Thyratron switch</vt:lpstr>
      <vt:lpstr>PowerPoint Presentation</vt:lpstr>
      <vt:lpstr>Thyratron and charging input</vt:lpstr>
      <vt:lpstr>Blumlein schematic</vt:lpstr>
      <vt:lpstr>PowerPoint Presentation</vt:lpstr>
      <vt:lpstr>PowerPoint Presentation</vt:lpstr>
      <vt:lpstr>PowerPoint Presentation</vt:lpstr>
      <vt:lpstr>PowerPoint Presentation</vt:lpstr>
      <vt:lpstr>4 –parallel coax to load</vt:lpstr>
      <vt:lpstr>PowerPoint Presentation</vt:lpstr>
      <vt:lpstr>Coupling to magnet</vt:lpstr>
      <vt:lpstr>PowerPoint Presentation</vt:lpstr>
      <vt:lpstr>PowerPoint Presentation</vt:lpstr>
      <vt:lpstr>Coupling from Blumlein to Load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Kicker pulse </vt:lpstr>
      <vt:lpstr>PowerPoint Presentation</vt:lpstr>
      <vt:lpstr>PowerPoint Presentation</vt:lpstr>
      <vt:lpstr>PowerPoint Presentation</vt:lpstr>
      <vt:lpstr>Charging circuit</vt:lpstr>
      <vt:lpstr>PowerPoint Presentation</vt:lpstr>
      <vt:lpstr>Rise/fall and width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Storage Ring Kicker Requirements</vt:lpstr>
      <vt:lpstr>476.3.5.3 – Kicker Plate Design</vt:lpstr>
      <vt:lpstr>476.3.5.4 – Pulse Forming Network</vt:lpstr>
      <vt:lpstr>476.3.5.4 – Pulse Forming Network</vt:lpstr>
      <vt:lpstr>Modeling of Kicker-pulser</vt:lpstr>
      <vt:lpstr>PowerPoint Presentation</vt:lpstr>
      <vt:lpstr>PowerPoint Presentation</vt:lpstr>
      <vt:lpstr>PowerPoint Presentation</vt:lpstr>
      <vt:lpstr>PowerPoint Presentation</vt:lpstr>
    </vt:vector>
  </TitlesOfParts>
  <Company>LEPP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A. Mikhailichenko</dc:creator>
  <cp:lastModifiedBy>David Rubin</cp:lastModifiedBy>
  <cp:revision>55</cp:revision>
  <dcterms:created xsi:type="dcterms:W3CDTF">2015-03-23T21:59:47Z</dcterms:created>
  <dcterms:modified xsi:type="dcterms:W3CDTF">2015-04-04T15:08:36Z</dcterms:modified>
</cp:coreProperties>
</file>