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419" r:id="rId3"/>
    <p:sldId id="422" r:id="rId4"/>
    <p:sldId id="423" r:id="rId5"/>
    <p:sldId id="410" r:id="rId6"/>
    <p:sldId id="408" r:id="rId7"/>
    <p:sldId id="409" r:id="rId8"/>
    <p:sldId id="412" r:id="rId9"/>
    <p:sldId id="425" r:id="rId10"/>
    <p:sldId id="424" r:id="rId11"/>
    <p:sldId id="426" r:id="rId12"/>
    <p:sldId id="420" r:id="rId13"/>
    <p:sldId id="427" r:id="rId14"/>
    <p:sldId id="428" r:id="rId15"/>
    <p:sldId id="429" r:id="rId16"/>
    <p:sldId id="430" r:id="rId17"/>
    <p:sldId id="407" r:id="rId18"/>
    <p:sldId id="387" r:id="rId19"/>
    <p:sldId id="416" r:id="rId20"/>
    <p:sldId id="414" r:id="rId21"/>
    <p:sldId id="415" r:id="rId22"/>
    <p:sldId id="413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94681" autoAdjust="0"/>
  </p:normalViewPr>
  <p:slideViewPr>
    <p:cSldViewPr>
      <p:cViewPr>
        <p:scale>
          <a:sx n="120" d="100"/>
          <a:sy n="120" d="100"/>
        </p:scale>
        <p:origin x="-36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200"/>
            </a:lvl1pPr>
          </a:lstStyle>
          <a:p>
            <a:fld id="{32C0A040-C8E3-434C-8438-14CB7BC7569C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200"/>
            </a:lvl1pPr>
          </a:lstStyle>
          <a:p>
            <a:fld id="{57652EB7-5461-4853-A491-70D7F2D4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4DFD-B210-44DD-8632-52A9F8E611C0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42B-E864-4726-9A3D-66F3628F70EC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1173-21B5-4725-98F7-CA743704A6ED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00B2-CCD7-44CE-B304-89D097C2ED9B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8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7081-4E01-4059-B6FC-27A5E47CC7E7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CAE3-F46C-494C-ABEE-5C187015C631}" type="datetime1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9872-8F28-4C93-B3B7-EE693A8EA63D}" type="datetime1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1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DFD-5EAF-4F94-B958-74E32B3A425C}" type="datetime1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A6A8-CC2A-4126-B48E-747AD54FCAE7}" type="datetime1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6F1A-93AB-41A0-B77C-F6EC30D72D8E}" type="datetime1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21B2-76F3-46FF-8EB7-E9AAF792D91A}" type="datetime1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6BEA-24BA-489D-90BA-E4C85C700027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A.Mikhailichenko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4E5DF-983C-4BE8-B82D-467BE923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2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628800"/>
            <a:ext cx="7920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 </a:t>
            </a:r>
            <a:endParaRPr lang="en-US" sz="1600" i="1" dirty="0" smtClean="0"/>
          </a:p>
          <a:p>
            <a:pPr algn="r"/>
            <a:endParaRPr lang="en-US" sz="1600" i="1" dirty="0" smtClean="0"/>
          </a:p>
          <a:p>
            <a:pPr algn="ctr"/>
            <a:r>
              <a:rPr lang="en-US" sz="3200" b="1" dirty="0" smtClean="0"/>
              <a:t>KICKER STATUS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en-US" sz="2000" b="1" dirty="0" smtClean="0"/>
              <a:t>G-2  meeting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> </a:t>
            </a:r>
            <a:r>
              <a:rPr lang="en-US" sz="2000" dirty="0" smtClean="0"/>
              <a:t>March 5</a:t>
            </a:r>
            <a:r>
              <a:rPr lang="en-US" sz="2000" dirty="0" smtClean="0"/>
              <a:t>, </a:t>
            </a:r>
            <a:r>
              <a:rPr lang="en-US" sz="2000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5392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6981408" cy="5005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Elevation of </a:t>
            </a:r>
            <a:r>
              <a:rPr lang="en-US" dirty="0" err="1" smtClean="0"/>
              <a:t>Bx</a:t>
            </a:r>
            <a:r>
              <a:rPr lang="en-US" dirty="0" smtClean="0"/>
              <a:t>, By and </a:t>
            </a:r>
            <a:r>
              <a:rPr lang="en-US" dirty="0" err="1" smtClean="0"/>
              <a:t>Bz</a:t>
            </a:r>
            <a:r>
              <a:rPr lang="en-US" dirty="0" smtClean="0"/>
              <a:t> along z (central line)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(vertical working field)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11960" y="303760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8064" y="3222268"/>
            <a:ext cx="373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Bz</a:t>
            </a:r>
            <a:r>
              <a:rPr lang="en-US" dirty="0" smtClean="0"/>
              <a:t>; this component rises substantially while trajectory is higher; ~1/r  law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83968" y="3789040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636726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Integrals of field components along z-axis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491880" y="6281558"/>
            <a:ext cx="288032" cy="129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555776" y="6302289"/>
            <a:ext cx="288032" cy="129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475656" y="6281558"/>
            <a:ext cx="288032" cy="129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6924" y="4149080"/>
            <a:ext cx="235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integral of </a:t>
            </a:r>
            <a:r>
              <a:rPr lang="en-US" dirty="0" err="1" smtClean="0"/>
              <a:t>Bz</a:t>
            </a:r>
            <a:r>
              <a:rPr lang="en-US" dirty="0" smtClean="0"/>
              <a:t> is below 1/1000 of main field, By integral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4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7786" y="1984097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future it will be possible to generate the 3D field map for the regions around the jumpers</a:t>
            </a:r>
          </a:p>
          <a:p>
            <a:endParaRPr lang="en-US" dirty="0"/>
          </a:p>
          <a:p>
            <a:r>
              <a:rPr lang="en-US" dirty="0" smtClean="0"/>
              <a:t>Model will be developed further </a:t>
            </a:r>
          </a:p>
          <a:p>
            <a:endParaRPr lang="en-US" dirty="0"/>
          </a:p>
          <a:p>
            <a:r>
              <a:rPr lang="en-US" dirty="0" smtClean="0"/>
              <a:t>We  expect some (not big likely) perturbations of the beam motion by the fringe fields, </a:t>
            </a:r>
            <a:r>
              <a:rPr lang="en-US" dirty="0" smtClean="0"/>
              <a:t>however –the reason is that the beam current is rectangular to the current running in a jumper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7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>
            <a:off x="1691680" y="2564904"/>
            <a:ext cx="5220072" cy="3148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19168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Resistor block serving for precise regulation of heating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87727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Arrived </a:t>
            </a:r>
            <a:r>
              <a:rPr lang="en-US" sz="1200" i="1" dirty="0" smtClean="0"/>
              <a:t>Feb 14 </a:t>
            </a:r>
            <a:r>
              <a:rPr lang="en-US" sz="1200" i="1" dirty="0" smtClean="0"/>
              <a:t>2014</a:t>
            </a:r>
            <a:endParaRPr lang="en-US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139258" y="593914"/>
            <a:ext cx="140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HARDWARE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1999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004048" cy="3753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112474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thyratron CX1725X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594928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Arrived Feb 28 2014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3928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6120680" cy="4590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7667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Housing for new thyratron with transition flange for testing in existing triaxial 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60212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housing will be used in a final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0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829750" cy="4005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20608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Resistor regulator for reservoir (from slide 12)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80112" y="2564904"/>
            <a:ext cx="720080" cy="8504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52120" y="53012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00192" y="494116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552220" y="3284984"/>
            <a:ext cx="9721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19672" y="4869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Thyratron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411760" y="3933056"/>
            <a:ext cx="144016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39752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15816" y="4437112"/>
            <a:ext cx="90010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528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Triaxial line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331640" y="3933056"/>
            <a:ext cx="1008112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0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796136" cy="4347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9448" y="27569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load resistor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5589240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Arrived March 4 2014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8122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4373" y="1124744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Parts for insulating of pulser ground from the chamber are </a:t>
            </a:r>
            <a:r>
              <a:rPr lang="en-US" dirty="0" smtClean="0"/>
              <a:t>in a process of installation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New thyratron housing with transition flange is </a:t>
            </a:r>
            <a:r>
              <a:rPr lang="en-US" dirty="0" smtClean="0"/>
              <a:t>manufactured, the flange </a:t>
            </a:r>
            <a:r>
              <a:rPr lang="en-US" dirty="0" smtClean="0"/>
              <a:t>holding a </a:t>
            </a:r>
            <a:r>
              <a:rPr lang="en-US" dirty="0" smtClean="0"/>
              <a:t>thyratron itself  is in a machine shop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Drawings for the final version of pulser and kicker - in progress; </a:t>
            </a:r>
          </a:p>
          <a:p>
            <a:endParaRPr lang="en-US" dirty="0" smtClean="0"/>
          </a:p>
          <a:p>
            <a:r>
              <a:rPr lang="en-US" dirty="0"/>
              <a:t>Resurrected calculations with FlexPDE  </a:t>
            </a:r>
            <a:r>
              <a:rPr lang="en-US" dirty="0" smtClean="0"/>
              <a:t>3D; edge fields are under evaluation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HFSS code is in study </a:t>
            </a:r>
          </a:p>
          <a:p>
            <a:endParaRPr lang="en-US" b="1" dirty="0" smtClean="0"/>
          </a:p>
          <a:p>
            <a:r>
              <a:rPr lang="en-US" dirty="0" smtClean="0"/>
              <a:t>It </a:t>
            </a:r>
            <a:r>
              <a:rPr lang="en-US" dirty="0"/>
              <a:t>is good to equip all inputs with T-</a:t>
            </a:r>
            <a:r>
              <a:rPr lang="en-US" dirty="0" err="1"/>
              <a:t>ees</a:t>
            </a:r>
            <a:r>
              <a:rPr lang="en-US" dirty="0"/>
              <a:t> -for easy  change  the kicker polarity</a:t>
            </a:r>
          </a:p>
          <a:p>
            <a:endParaRPr lang="en-US" dirty="0"/>
          </a:p>
          <a:p>
            <a:r>
              <a:rPr lang="en-US" dirty="0" smtClean="0"/>
              <a:t>Plates for E-821 kicker are in hand, so measurement with the same coil and the same feeding current could be arranged in a future </a:t>
            </a:r>
          </a:p>
          <a:p>
            <a:endParaRPr lang="en-US" dirty="0"/>
          </a:p>
          <a:p>
            <a:r>
              <a:rPr lang="en-US" dirty="0" smtClean="0"/>
              <a:t>Longitudinal field distribution for the fringe field  evaluation will be done in a future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6206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STATUS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02" y="3404822"/>
            <a:ext cx="1392973" cy="8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97AD-548B-4164-9A52-507AA517D5A6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83768" y="303181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END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51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A.Mikhailichenko</a:t>
            </a:r>
            <a:r>
              <a:rPr lang="en-US" dirty="0"/>
              <a:t> Feb </a:t>
            </a:r>
            <a:r>
              <a:rPr lang="en-US" dirty="0" smtClean="0"/>
              <a:t>19 2014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80948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CURRENT/FIELD RATIO</a:t>
            </a:r>
          </a:p>
          <a:p>
            <a:pPr algn="ctr"/>
            <a:endParaRPr lang="en-US" sz="2000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Calculated on the basis of the field value at center with respect to the current density integral over the electrode cross section in each case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E-821:   1kA </a:t>
            </a:r>
            <a:r>
              <a:rPr lang="en-US" sz="1200" b="1" dirty="0" smtClean="0">
                <a:sym typeface="Wingdings" panose="05000000000000000000" pitchFamily="2" charset="2"/>
              </a:rPr>
              <a:t></a:t>
            </a:r>
            <a:r>
              <a:rPr lang="en-US" sz="1600" b="1" dirty="0" smtClean="0">
                <a:sym typeface="Wingdings" panose="05000000000000000000" pitchFamily="2" charset="2"/>
              </a:rPr>
              <a:t>generates</a:t>
            </a:r>
            <a:r>
              <a:rPr lang="en-US" sz="1200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ym typeface="Wingdings" panose="05000000000000000000" pitchFamily="2" charset="2"/>
              </a:rPr>
              <a:t>~</a:t>
            </a:r>
            <a:r>
              <a:rPr lang="en-US" b="1" dirty="0" smtClean="0">
                <a:sym typeface="Wingdings" panose="05000000000000000000" pitchFamily="2" charset="2"/>
              </a:rPr>
              <a:t>35 Gauss</a:t>
            </a:r>
          </a:p>
          <a:p>
            <a:pPr algn="ctr"/>
            <a:r>
              <a:rPr lang="en-US" b="1" dirty="0" smtClean="0">
                <a:sym typeface="Wingdings" panose="05000000000000000000" pitchFamily="2" charset="2"/>
              </a:rPr>
              <a:t>E-989:   1kA </a:t>
            </a:r>
            <a:r>
              <a:rPr lang="en-US" sz="1200" b="1" dirty="0">
                <a:sym typeface="Wingdings" panose="05000000000000000000" pitchFamily="2" charset="2"/>
              </a:rPr>
              <a:t> </a:t>
            </a:r>
            <a:r>
              <a:rPr lang="en-US" sz="1600" b="1" dirty="0">
                <a:sym typeface="Wingdings" panose="05000000000000000000" pitchFamily="2" charset="2"/>
              </a:rPr>
              <a:t>generates</a:t>
            </a:r>
            <a:r>
              <a:rPr lang="en-US" sz="1200" b="1" dirty="0">
                <a:sym typeface="Wingdings" panose="05000000000000000000" pitchFamily="2" charset="2"/>
              </a:rPr>
              <a:t> 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ym typeface="Wingdings" panose="05000000000000000000" pitchFamily="2" charset="2"/>
              </a:rPr>
              <a:t>~</a:t>
            </a:r>
            <a:r>
              <a:rPr lang="en-US" b="1" dirty="0" smtClean="0">
                <a:sym typeface="Wingdings" panose="05000000000000000000" pitchFamily="2" charset="2"/>
              </a:rPr>
              <a:t>60 Gauss</a:t>
            </a:r>
          </a:p>
          <a:p>
            <a:pPr algn="ctr"/>
            <a:endParaRPr lang="en-US" b="1" dirty="0">
              <a:sym typeface="Wingdings" panose="05000000000000000000" pitchFamily="2" charset="2"/>
            </a:endParaRPr>
          </a:p>
          <a:p>
            <a:pPr algn="just"/>
            <a:r>
              <a:rPr lang="en-US" dirty="0" smtClean="0">
                <a:sym typeface="Wingdings" panose="05000000000000000000" pitchFamily="2" charset="2"/>
              </a:rPr>
              <a:t>This ratio reflects the difference in perimeters; one could see from slides #6,#7 that the field is about the same for E-821 and E-989, which means that the </a:t>
            </a:r>
            <a:r>
              <a:rPr lang="en-US" b="1" i="1" dirty="0" smtClean="0">
                <a:sym typeface="Wingdings" panose="05000000000000000000" pitchFamily="2" charset="2"/>
              </a:rPr>
              <a:t>current density </a:t>
            </a:r>
            <a:r>
              <a:rPr lang="en-US" dirty="0" smtClean="0">
                <a:sym typeface="Wingdings" panose="05000000000000000000" pitchFamily="2" charset="2"/>
              </a:rPr>
              <a:t>at the surface of a metal is the same.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 (total current) ≈ (current density) x (skin depth) x perimeter</a:t>
            </a:r>
          </a:p>
          <a:p>
            <a:pPr algn="ctr"/>
            <a:endParaRPr lang="en-US" b="1" dirty="0" smtClean="0">
              <a:sym typeface="Wingdings" panose="05000000000000000000" pitchFamily="2" charset="2"/>
            </a:endParaRPr>
          </a:p>
          <a:p>
            <a:pPr algn="ctr"/>
            <a:r>
              <a:rPr lang="en-US" b="1" dirty="0" smtClean="0">
                <a:sym typeface="Wingdings" panose="05000000000000000000" pitchFamily="2" charset="2"/>
              </a:rPr>
              <a:t>So E-989 is 60/35=1.7 times more effective for the field created per feeding current</a:t>
            </a:r>
          </a:p>
          <a:p>
            <a:pPr algn="ctr"/>
            <a:endParaRPr lang="en-US" b="1" dirty="0">
              <a:sym typeface="Wingdings" panose="05000000000000000000" pitchFamily="2" charset="2"/>
            </a:endParaRP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3D calculations are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13943"/>
          <a:stretch/>
        </p:blipFill>
        <p:spPr>
          <a:xfrm rot="5400000">
            <a:off x="173551" y="2210825"/>
            <a:ext cx="4139952" cy="1967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3732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E-821 Model jumper;</a:t>
            </a:r>
          </a:p>
          <a:p>
            <a:pPr algn="ctr"/>
            <a:r>
              <a:rPr lang="en-US" dirty="0" smtClean="0"/>
              <a:t>In real kicker it is straight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5193945"/>
            <a:ext cx="203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E-989 jumper; will be much thinner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87094"/>
            <a:ext cx="3312368" cy="2484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CALCULATIONS OF 3D FIELD CONTINUED</a:t>
            </a:r>
          </a:p>
          <a:p>
            <a:r>
              <a:rPr lang="en-US" dirty="0" smtClean="0"/>
              <a:t> the goal is to know the filed integrals through entire kicker, including the fringe fields.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4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A.Mikhailichenko</a:t>
            </a:r>
            <a:r>
              <a:rPr lang="en-US" dirty="0"/>
              <a:t> Feb </a:t>
            </a:r>
            <a:r>
              <a:rPr lang="en-US" dirty="0" smtClean="0"/>
              <a:t>19 </a:t>
            </a:r>
            <a:r>
              <a:rPr lang="en-US" dirty="0"/>
              <a:t>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20</a:t>
            </a:fld>
            <a:endParaRPr lang="en-US"/>
          </a:p>
        </p:txBody>
      </p:sp>
      <p:pic>
        <p:nvPicPr>
          <p:cNvPr id="5122" name="Picture 2" descr="C:\Docs\Visit to Brookhaven July 26-27 2011\Meeting on Feb 17 2014\Magnet with chamber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-2"/>
          <a:stretch/>
        </p:blipFill>
        <p:spPr bwMode="auto">
          <a:xfrm>
            <a:off x="-28682" y="1556792"/>
            <a:ext cx="9086783" cy="435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468" y="4722085"/>
            <a:ext cx="2939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T-s allow switching polarity</a:t>
            </a:r>
          </a:p>
          <a:p>
            <a:r>
              <a:rPr lang="en-US" sz="2400" dirty="0" smtClean="0"/>
              <a:t>without removing the chamber in </a:t>
            </a:r>
            <a:r>
              <a:rPr lang="en-US" sz="1600" dirty="0" smtClean="0"/>
              <a:t>~</a:t>
            </a:r>
            <a:r>
              <a:rPr lang="en-US" sz="2400" dirty="0" smtClean="0"/>
              <a:t>1day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61888" y="3501008"/>
            <a:ext cx="469752" cy="122107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20157" y="3789040"/>
            <a:ext cx="1803771" cy="1118212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7584" y="33265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ADDENDUM</a:t>
            </a:r>
          </a:p>
          <a:p>
            <a:pPr algn="ctr"/>
            <a:r>
              <a:rPr lang="en-US" sz="2000" b="1" dirty="0" smtClean="0"/>
              <a:t>ABOUT POSSIBILITY TO SWITCH POLARITY OF THE KICK</a:t>
            </a:r>
          </a:p>
          <a:p>
            <a:pPr algn="ctr"/>
            <a:r>
              <a:rPr lang="en-US" sz="2000" dirty="0" smtClean="0"/>
              <a:t>Access to the commutation through the flange of T-</a:t>
            </a:r>
            <a:r>
              <a:rPr lang="en-US" sz="2000" dirty="0" err="1" smtClean="0"/>
              <a:t>jouint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r="8151"/>
          <a:stretch/>
        </p:blipFill>
        <p:spPr>
          <a:xfrm>
            <a:off x="586815" y="1556792"/>
            <a:ext cx="2173856" cy="14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A.Mikhailichenko</a:t>
            </a:r>
            <a:r>
              <a:rPr lang="en-US" dirty="0"/>
              <a:t> Feb </a:t>
            </a:r>
            <a:r>
              <a:rPr lang="en-US" dirty="0" smtClean="0"/>
              <a:t>19 </a:t>
            </a:r>
            <a:r>
              <a:rPr lang="en-US" dirty="0"/>
              <a:t>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21</a:t>
            </a:fld>
            <a:endParaRPr lang="en-US"/>
          </a:p>
        </p:txBody>
      </p:sp>
      <p:pic>
        <p:nvPicPr>
          <p:cNvPr id="6146" name="Picture 2" descr="C:\Docs\Visit to Brookhaven July 26-27 2011\Meeting on Feb 17 2014\Magnet with cha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312993" cy="43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85293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T-</a:t>
            </a:r>
            <a:r>
              <a:rPr lang="en-US" sz="2400" b="1" dirty="0" err="1" smtClean="0"/>
              <a:t>ees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15616" y="3352823"/>
            <a:ext cx="1296144" cy="101228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68016" y="3212976"/>
            <a:ext cx="3592016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68016" y="332656"/>
            <a:ext cx="733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flip of polarity might be required for run with negatively charged </a:t>
            </a:r>
            <a:r>
              <a:rPr lang="en-US" dirty="0" err="1" smtClean="0"/>
              <a:t>muons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 r="16423" b="28278"/>
          <a:stretch/>
        </p:blipFill>
        <p:spPr>
          <a:xfrm>
            <a:off x="107504" y="1808039"/>
            <a:ext cx="3312368" cy="10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22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 bwMode="auto">
          <a:xfrm>
            <a:off x="395536" y="43394"/>
            <a:ext cx="8064897" cy="61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1800" y="2669897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There is no room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for play </a:t>
            </a:r>
            <a:r>
              <a:rPr lang="en-US" sz="2400" b="1" dirty="0">
                <a:solidFill>
                  <a:srgbClr val="7030A0"/>
                </a:solidFill>
              </a:rPr>
              <a:t>with </a:t>
            </a:r>
            <a:r>
              <a:rPr lang="en-US" sz="2400" b="1" dirty="0" smtClean="0">
                <a:solidFill>
                  <a:srgbClr val="7030A0"/>
                </a:solidFill>
              </a:rPr>
              <a:t>the shape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of plates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r="50000"/>
          <a:stretch/>
        </p:blipFill>
        <p:spPr>
          <a:xfrm rot="5400000">
            <a:off x="2418494" y="-898214"/>
            <a:ext cx="2695492" cy="6309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45"/>
          <a:stretch/>
        </p:blipFill>
        <p:spPr>
          <a:xfrm>
            <a:off x="2843808" y="3163828"/>
            <a:ext cx="3312368" cy="3438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24" y="17008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Regions with denser</a:t>
            </a:r>
          </a:p>
          <a:p>
            <a:pPr algn="ctr"/>
            <a:r>
              <a:rPr lang="en-US" dirty="0" smtClean="0"/>
              <a:t>mesh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68144" y="1916832"/>
            <a:ext cx="576064" cy="107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5868144" y="2023974"/>
            <a:ext cx="720080" cy="396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66440" y="368189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Simplified jumper;</a:t>
            </a:r>
          </a:p>
          <a:p>
            <a:r>
              <a:rPr lang="en-US" dirty="0" smtClean="0"/>
              <a:t> </a:t>
            </a:r>
            <a:r>
              <a:rPr lang="en-US" dirty="0" smtClean="0"/>
              <a:t>shape will be adjusted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83968" y="4158372"/>
            <a:ext cx="2088232" cy="371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76056" y="2237234"/>
            <a:ext cx="1296144" cy="1551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979712" y="2256466"/>
            <a:ext cx="4392488" cy="1748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7664" y="40466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</a:t>
            </a:r>
            <a:r>
              <a:rPr lang="en-US" dirty="0" smtClean="0"/>
              <a:t>simplified model </a:t>
            </a:r>
            <a:r>
              <a:rPr lang="en-US" dirty="0" smtClean="0"/>
              <a:t>in FlexPDE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409257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Length of model reduced to ~80 cm for lowering the number of nodes in a model;</a:t>
            </a:r>
          </a:p>
          <a:p>
            <a:r>
              <a:rPr lang="en-US" dirty="0" smtClean="0"/>
              <a:t> slightly asymmetric in z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1307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plane with a gap in plate at one side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31640" y="2780928"/>
            <a:ext cx="648072" cy="3498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69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83648"/>
            <a:ext cx="5796136" cy="4316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9087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Voltage applied to the gap in the kicker loop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ns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292080" y="5085184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6876256" cy="4472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Components of vector potential during the pulse rise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5892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Dimensions are in meters –here and below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734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6</a:t>
            </a:fld>
            <a:endParaRPr lang="en-US" dirty="0"/>
          </a:p>
        </p:txBody>
      </p:sp>
      <p:pic>
        <p:nvPicPr>
          <p:cNvPr id="1027" name="Picture 3" descr="C:\Docs\Visit to Brookhaven July 26-27 2011\Meeting on Feb 17 2014\E989 field l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69" y="1484784"/>
            <a:ext cx="4981631" cy="33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Calculation carried with 2D/3D FlexPDE</a:t>
            </a:r>
          </a:p>
          <a:p>
            <a:pPr algn="ctr"/>
            <a:r>
              <a:rPr lang="en-US" dirty="0" smtClean="0"/>
              <a:t>Time dependent case, exciting pulse with </a:t>
            </a:r>
            <a:r>
              <a:rPr lang="el-GR" dirty="0" smtClean="0"/>
              <a:t>τ</a:t>
            </a:r>
            <a:r>
              <a:rPr lang="en-US" dirty="0" smtClean="0"/>
              <a:t> </a:t>
            </a:r>
            <a:r>
              <a:rPr lang="en-US" sz="1400" dirty="0" smtClean="0"/>
              <a:t>~ 50 ns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0131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Lines of magnetic field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12594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19471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7" y="1628800"/>
            <a:ext cx="3909187" cy="2808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5661248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Chamber cross section is slightly different in 2D and 3D model –just historically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330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7</a:t>
            </a:fld>
            <a:endParaRPr lang="en-US"/>
          </a:p>
        </p:txBody>
      </p:sp>
      <p:pic>
        <p:nvPicPr>
          <p:cNvPr id="2051" name="Picture 3" descr="C:\Docs\Visit to Brookhaven July 26-27 2011\Meeting on Feb 17 2014\E989 field v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97" y="1997931"/>
            <a:ext cx="5297303" cy="36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9087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Vector fields for 3D and 2D kickers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81353" y="1278052"/>
            <a:ext cx="1314583" cy="71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71930" y="1278052"/>
            <a:ext cx="568222" cy="782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56121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8</a:t>
            </a:fld>
            <a:endParaRPr lang="en-US" dirty="0"/>
          </a:p>
        </p:txBody>
      </p:sp>
      <p:pic>
        <p:nvPicPr>
          <p:cNvPr id="3075" name="Picture 3" descr="C:\Docs\Visit to Brookhaven July 26-27 2011\Meeting on Feb 17 2014\E989 field acro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67" y="3356992"/>
            <a:ext cx="4917447" cy="2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69269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Elevation of vertical component of the field across the chamber for 3D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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591" y="407707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Elevation of vertical component of the field across the chamber for 2D</a:t>
            </a:r>
          </a:p>
          <a:p>
            <a:pPr algn="r"/>
            <a:r>
              <a:rPr lang="en-US" dirty="0" smtClean="0">
                <a:sym typeface="Wingdings" panose="05000000000000000000" pitchFamily="2" charset="2"/>
              </a:rPr>
              <a:t>      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2" y="692696"/>
            <a:ext cx="4071882" cy="29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E5DF-983C-4BE8-B82D-467BE9232964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7112717" cy="503817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635896" y="1370463"/>
            <a:ext cx="0" cy="446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59832" y="7647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around the jumper bar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130011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Median plane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35896" y="1638672"/>
            <a:ext cx="432048" cy="62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1017478" y="314096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meters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581775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meters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657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710</Words>
  <Application>Microsoft Office PowerPoint</Application>
  <PresentationFormat>On-screen Show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LATEST UPDATES g-2 team meeting August 26 2013</dc:title>
  <dc:creator>Alexander A. Mikhailichenko</dc:creator>
  <cp:lastModifiedBy>Alexander A. Mikhailichenko</cp:lastModifiedBy>
  <cp:revision>262</cp:revision>
  <cp:lastPrinted>2014-02-19T16:14:35Z</cp:lastPrinted>
  <dcterms:created xsi:type="dcterms:W3CDTF">2013-08-23T16:53:25Z</dcterms:created>
  <dcterms:modified xsi:type="dcterms:W3CDTF">2014-03-05T20:46:36Z</dcterms:modified>
</cp:coreProperties>
</file>