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9" autoAdjust="0"/>
    <p:restoredTop sz="94660"/>
  </p:normalViewPr>
  <p:slideViewPr>
    <p:cSldViewPr snapToGrid="0" snapToObjects="1">
      <p:cViewPr>
        <p:scale>
          <a:sx n="112" d="100"/>
          <a:sy n="112" d="100"/>
        </p:scale>
        <p:origin x="-78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E6712-32F6-FA46-A794-0467E6800A91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9FF46-4A15-324C-951A-C6066FC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90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2C827-1DFA-C24D-A6B4-C7CF2B76C904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FE0B1-AFC3-234A-93BB-A3320FE2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6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FE0B1-AFC3-234A-93BB-A3320FE223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 descr="beta_eta_labels_18mm-WG-in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92" y="960674"/>
            <a:ext cx="4869224" cy="37625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1176" y="314343"/>
            <a:ext cx="4767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 for e821 inflector assuming defocusing in inflector as well as fringe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87808"/>
              </p:ext>
            </p:extLst>
          </p:nvPr>
        </p:nvGraphicFramePr>
        <p:xfrm>
          <a:off x="339277" y="5224609"/>
          <a:ext cx="8636084" cy="88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266"/>
                <a:gridCol w="752105"/>
                <a:gridCol w="698500"/>
                <a:gridCol w="762000"/>
                <a:gridCol w="743858"/>
                <a:gridCol w="689428"/>
                <a:gridCol w="734786"/>
                <a:gridCol w="771071"/>
                <a:gridCol w="762000"/>
                <a:gridCol w="10650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inflector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4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400" baseline="-25000" dirty="0" smtClean="0">
                          <a:latin typeface="+mn-lt"/>
                          <a:cs typeface="Symbol" charset="2"/>
                        </a:rPr>
                        <a:t>   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4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4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sz="1400" baseline="-25000" dirty="0" smtClean="0">
                          <a:latin typeface="+mn-lt"/>
                          <a:cs typeface="Symbol" charset="2"/>
                        </a:rPr>
                        <a:t>x 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4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4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400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4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4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sz="1400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4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4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4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4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400" baseline="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400" dirty="0" err="1" smtClean="0">
                          <a:latin typeface="+mn-lt"/>
                          <a:cs typeface="Symbol" charset="2"/>
                        </a:rPr>
                        <a:t>’</a:t>
                      </a:r>
                      <a:r>
                        <a:rPr lang="en-US" sz="14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4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400" baseline="0" dirty="0" smtClean="0">
                        <a:latin typeface="Symbol" charset="2"/>
                        <a:cs typeface="Symbol" charset="2"/>
                      </a:endParaRPr>
                    </a:p>
                    <a:p>
                      <a:endParaRPr lang="en-US" sz="1400" baseline="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4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 (exit)</a:t>
                      </a:r>
                      <a:endParaRPr lang="en-US" sz="14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400" baseline="-25000" dirty="0" smtClean="0">
                          <a:latin typeface="+mn-lt"/>
                          <a:cs typeface="Symbol" charset="2"/>
                        </a:rPr>
                        <a:t>y </a:t>
                      </a:r>
                      <a:r>
                        <a:rPr lang="en-US" sz="1400" baseline="0" dirty="0" smtClean="0">
                          <a:latin typeface="+mn-lt"/>
                          <a:cs typeface="Symbol" charset="2"/>
                        </a:rPr>
                        <a:t>(exit)</a:t>
                      </a:r>
                      <a:endParaRPr lang="en-US" sz="14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4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400" dirty="0" smtClean="0">
                          <a:latin typeface="+mn-lt"/>
                          <a:cs typeface="Symbol" charset="2"/>
                        </a:rPr>
                        <a:t>(exit)</a:t>
                      </a:r>
                      <a:endParaRPr lang="en-US" sz="1400" dirty="0">
                        <a:latin typeface="+mn-lt"/>
                        <a:cs typeface="Symbol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E821(WG </a:t>
                      </a:r>
                      <a:r>
                        <a:rPr lang="en-US" sz="1400" dirty="0" err="1" smtClean="0"/>
                        <a:t>inf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53.1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3.96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1.5m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337733" y="136080"/>
            <a:ext cx="3733800" cy="517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Q001[K1] =     -2.1497610141E-01</a:t>
            </a:r>
          </a:p>
          <a:p>
            <a:r>
              <a:rPr lang="en-US" sz="1200" dirty="0"/>
              <a:t>Q002[K1] =      1.7568047935E-02</a:t>
            </a:r>
          </a:p>
          <a:p>
            <a:r>
              <a:rPr lang="en-US" sz="1200" dirty="0"/>
              <a:t>Q003[K1] =      4.2596932913E-02</a:t>
            </a:r>
          </a:p>
          <a:p>
            <a:r>
              <a:rPr lang="en-US" sz="1200" dirty="0"/>
              <a:t>Q004[K1] =      1.1360990191E-01</a:t>
            </a:r>
          </a:p>
          <a:p>
            <a:r>
              <a:rPr lang="en-US" sz="1200" dirty="0"/>
              <a:t>Q005[K1] =      3.5912806654E-01</a:t>
            </a:r>
          </a:p>
          <a:p>
            <a:r>
              <a:rPr lang="en-US" sz="1200" dirty="0"/>
              <a:t>Q006[K1] =     -3.7564372797E-01</a:t>
            </a:r>
          </a:p>
          <a:p>
            <a:r>
              <a:rPr lang="en-US" sz="1200" dirty="0"/>
              <a:t>Q007[K1] =     -1.0441801353E-01</a:t>
            </a:r>
          </a:p>
          <a:p>
            <a:r>
              <a:rPr lang="en-US" sz="1200" dirty="0"/>
              <a:t>Q008[K1] =     -2.9065517395E-01</a:t>
            </a:r>
          </a:p>
          <a:p>
            <a:r>
              <a:rPr lang="en-US" sz="1200" dirty="0"/>
              <a:t>Q009[K1] =      5.5746846790E-01</a:t>
            </a:r>
          </a:p>
          <a:p>
            <a:r>
              <a:rPr lang="en-US" sz="1200" dirty="0"/>
              <a:t>Q010[K1] =      2.1333812105E-01</a:t>
            </a:r>
          </a:p>
          <a:p>
            <a:r>
              <a:rPr lang="en-US" sz="1200" dirty="0"/>
              <a:t>Q011[K1] =     -1.2148249959E-01</a:t>
            </a:r>
          </a:p>
          <a:p>
            <a:r>
              <a:rPr lang="en-US" sz="1200" dirty="0"/>
              <a:t>Q012[K1] =      1.7534944067E-01</a:t>
            </a:r>
          </a:p>
          <a:p>
            <a:r>
              <a:rPr lang="en-US" sz="1200" dirty="0"/>
              <a:t>Q013[K1] =     -2.5309894760E-01</a:t>
            </a:r>
          </a:p>
          <a:p>
            <a:r>
              <a:rPr lang="en-US" sz="1200" dirty="0"/>
              <a:t>Q014[K1] =      3.0710473225E-01</a:t>
            </a:r>
          </a:p>
          <a:p>
            <a:r>
              <a:rPr lang="en-US" sz="1200" dirty="0"/>
              <a:t>Q015[K1] =     -2.0798172877E-01</a:t>
            </a:r>
          </a:p>
          <a:p>
            <a:r>
              <a:rPr lang="en-US" sz="1200" dirty="0"/>
              <a:t>Q016[K1] =      2.4114465446E-01</a:t>
            </a:r>
          </a:p>
          <a:p>
            <a:r>
              <a:rPr lang="en-US" sz="1200" dirty="0"/>
              <a:t>Q017[K1] =     -2.0071739983E-01</a:t>
            </a:r>
          </a:p>
          <a:p>
            <a:r>
              <a:rPr lang="en-US" sz="1200" dirty="0"/>
              <a:t>Q018[K1] =      1.6177623160E-01</a:t>
            </a:r>
          </a:p>
          <a:p>
            <a:r>
              <a:rPr lang="en-US" sz="1200" dirty="0"/>
              <a:t>Q019[K1] =     -2.2977138566E-01</a:t>
            </a:r>
          </a:p>
          <a:p>
            <a:r>
              <a:rPr lang="en-US" sz="1200" dirty="0"/>
              <a:t>Q020[K1] =      1.1238572689E-01</a:t>
            </a:r>
          </a:p>
          <a:p>
            <a:r>
              <a:rPr lang="en-US" sz="1200" dirty="0"/>
              <a:t>Q021[K1] =     -9.9611367681E-02</a:t>
            </a:r>
          </a:p>
          <a:p>
            <a:r>
              <a:rPr lang="en-US" sz="1200" dirty="0"/>
              <a:t>Q022[K1] =      1.4445072698E-01</a:t>
            </a:r>
          </a:p>
          <a:p>
            <a:r>
              <a:rPr lang="en-US" sz="1200" dirty="0"/>
              <a:t>Q023[K1] =     -3.6354031912E-01</a:t>
            </a:r>
          </a:p>
          <a:p>
            <a:r>
              <a:rPr lang="en-US" sz="1200" dirty="0"/>
              <a:t>Q024[K1] =     -1.2377486399E-01</a:t>
            </a:r>
          </a:p>
          <a:p>
            <a:r>
              <a:rPr lang="en-US" sz="1200" dirty="0"/>
              <a:t>Q025[K1] =      3.2830393621E-01</a:t>
            </a:r>
          </a:p>
          <a:p>
            <a:r>
              <a:rPr lang="en-US" sz="1200" dirty="0"/>
              <a:t>Q026[K1] =     -5.2583620809E-01</a:t>
            </a:r>
          </a:p>
          <a:p>
            <a:r>
              <a:rPr lang="en-US" sz="1200" dirty="0"/>
              <a:t>Q027[K1] =      5.6970537284E-01</a:t>
            </a:r>
          </a:p>
        </p:txBody>
      </p:sp>
    </p:spTree>
    <p:extLst>
      <p:ext uri="{BB962C8B-B14F-4D97-AF65-F5344CB8AC3E}">
        <p14:creationId xmlns:p14="http://schemas.microsoft.com/office/powerpoint/2010/main" val="162180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beta_eta_labels_36mm_zeroet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0" y="820925"/>
            <a:ext cx="4962071" cy="383432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90468"/>
              </p:ext>
            </p:extLst>
          </p:nvPr>
        </p:nvGraphicFramePr>
        <p:xfrm>
          <a:off x="527955" y="5155446"/>
          <a:ext cx="8069943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37"/>
                <a:gridCol w="802654"/>
                <a:gridCol w="924796"/>
                <a:gridCol w="820102"/>
                <a:gridCol w="732858"/>
                <a:gridCol w="759032"/>
                <a:gridCol w="933520"/>
                <a:gridCol w="767756"/>
                <a:gridCol w="706684"/>
                <a:gridCol w="7972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inflector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  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x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baseline="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200" dirty="0" err="1" smtClean="0">
                          <a:latin typeface="+mn-lt"/>
                          <a:cs typeface="Symbol" charset="2"/>
                        </a:rPr>
                        <a:t>’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baseline="0" dirty="0" smtClean="0">
                        <a:latin typeface="Symbol" charset="2"/>
                        <a:cs typeface="Symbol" charset="2"/>
                      </a:endParaRPr>
                    </a:p>
                    <a:p>
                      <a:endParaRPr lang="en-US" sz="1200" baseline="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 (exit)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y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(exit)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 </a:t>
                      </a:r>
                      <a:r>
                        <a:rPr lang="en-US" sz="1200" dirty="0" smtClean="0">
                          <a:latin typeface="+mn-lt"/>
                          <a:cs typeface="Symbol" charset="2"/>
                        </a:rPr>
                        <a:t>(exit)</a:t>
                      </a:r>
                      <a:endParaRPr lang="en-US" sz="1200" dirty="0">
                        <a:latin typeface="+mn-lt"/>
                        <a:cs typeface="Symbol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41.8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1.2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3774" y="92510"/>
            <a:ext cx="3445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 for 36mm inflector assuming uniform field in inflector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19800" y="92510"/>
            <a:ext cx="4572000" cy="5078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Q001[K1] =     -2.0483314591E-01</a:t>
            </a:r>
          </a:p>
          <a:p>
            <a:r>
              <a:rPr lang="en-US" sz="1200" dirty="0" smtClean="0"/>
              <a:t>Q002[K1] =      1.8635228562E-02</a:t>
            </a:r>
          </a:p>
          <a:p>
            <a:r>
              <a:rPr lang="en-US" sz="1200" dirty="0" smtClean="0"/>
              <a:t>Q003[K1] =      3.9987984373E-02</a:t>
            </a:r>
          </a:p>
          <a:p>
            <a:r>
              <a:rPr lang="en-US" sz="1200" dirty="0" smtClean="0"/>
              <a:t>Q004[K1] =      1.0885081320E-01</a:t>
            </a:r>
          </a:p>
          <a:p>
            <a:r>
              <a:rPr lang="en-US" sz="1200" dirty="0" smtClean="0"/>
              <a:t>Q005[K1] =      3.5999484918E-01</a:t>
            </a:r>
          </a:p>
          <a:p>
            <a:r>
              <a:rPr lang="en-US" sz="1200" dirty="0" smtClean="0"/>
              <a:t>Q006[K1] =     -3.7422297723E-01</a:t>
            </a:r>
          </a:p>
          <a:p>
            <a:r>
              <a:rPr lang="en-US" sz="1200" dirty="0" smtClean="0"/>
              <a:t>Q007[K1] =     -1.1624355336E-01</a:t>
            </a:r>
          </a:p>
          <a:p>
            <a:r>
              <a:rPr lang="en-US" sz="1200" dirty="0" smtClean="0"/>
              <a:t>Q008[K1] =     -2.8533621646E-01</a:t>
            </a:r>
          </a:p>
          <a:p>
            <a:r>
              <a:rPr lang="en-US" sz="1200" dirty="0" smtClean="0"/>
              <a:t>Q009[K1] =      5.6365955252E-01</a:t>
            </a:r>
          </a:p>
          <a:p>
            <a:r>
              <a:rPr lang="en-US" sz="1200" dirty="0" smtClean="0"/>
              <a:t>Q010[K1] =      1.8685537226E-01</a:t>
            </a:r>
          </a:p>
          <a:p>
            <a:r>
              <a:rPr lang="en-US" sz="1200" dirty="0" smtClean="0"/>
              <a:t>Q011[K1] =     -1.2036688357E-01</a:t>
            </a:r>
          </a:p>
          <a:p>
            <a:r>
              <a:rPr lang="en-US" sz="1200" dirty="0" smtClean="0"/>
              <a:t>Q012[K1] =      2.1675507569E-01</a:t>
            </a:r>
          </a:p>
          <a:p>
            <a:r>
              <a:rPr lang="en-US" sz="1200" dirty="0" smtClean="0"/>
              <a:t>Q013[K1] =     -2.6256682160E-01</a:t>
            </a:r>
          </a:p>
          <a:p>
            <a:r>
              <a:rPr lang="en-US" sz="1200" dirty="0" smtClean="0"/>
              <a:t>Q014[K1] =      2.9807804634E-01</a:t>
            </a:r>
          </a:p>
          <a:p>
            <a:r>
              <a:rPr lang="en-US" sz="1200" dirty="0" smtClean="0"/>
              <a:t>Q015[K1] =     -2.2068863838E-01</a:t>
            </a:r>
          </a:p>
          <a:p>
            <a:r>
              <a:rPr lang="en-US" sz="1200" dirty="0" smtClean="0"/>
              <a:t>Q016[K1] =      2.5493065598E-01</a:t>
            </a:r>
          </a:p>
          <a:p>
            <a:r>
              <a:rPr lang="en-US" sz="1200" dirty="0" smtClean="0"/>
              <a:t>Q017[K1] =     -1.9402044596E-01</a:t>
            </a:r>
          </a:p>
          <a:p>
            <a:r>
              <a:rPr lang="en-US" sz="1200" dirty="0" smtClean="0"/>
              <a:t>Q018[K1] =      1.4481125876E-01</a:t>
            </a:r>
          </a:p>
          <a:p>
            <a:r>
              <a:rPr lang="en-US" sz="1200" dirty="0" smtClean="0"/>
              <a:t>Q019[K1] =     -2.0516229979E-01</a:t>
            </a:r>
          </a:p>
          <a:p>
            <a:r>
              <a:rPr lang="en-US" sz="1200" dirty="0" smtClean="0"/>
              <a:t>Q020[K1] =      1.2730474868E-01</a:t>
            </a:r>
          </a:p>
          <a:p>
            <a:r>
              <a:rPr lang="en-US" sz="1200" dirty="0" smtClean="0"/>
              <a:t>Q021[K1] =     -1.3192994691E-01</a:t>
            </a:r>
          </a:p>
          <a:p>
            <a:r>
              <a:rPr lang="en-US" sz="1200" dirty="0" smtClean="0"/>
              <a:t>Q022[K1] =      1.3728679102E-01</a:t>
            </a:r>
          </a:p>
          <a:p>
            <a:r>
              <a:rPr lang="en-US" sz="1200" dirty="0" smtClean="0"/>
              <a:t>Q023[K1] =     -3.2536024967E-01</a:t>
            </a:r>
          </a:p>
          <a:p>
            <a:r>
              <a:rPr lang="en-US" sz="1200" dirty="0" smtClean="0"/>
              <a:t>Q024[K1] =     -1.2162344430E-01</a:t>
            </a:r>
          </a:p>
          <a:p>
            <a:r>
              <a:rPr lang="en-US" sz="1200" dirty="0" smtClean="0"/>
              <a:t>Q025[K1] =      3.4446695182E-01</a:t>
            </a:r>
          </a:p>
          <a:p>
            <a:r>
              <a:rPr lang="en-US" sz="1200" dirty="0" smtClean="0"/>
              <a:t>Q026[K1] =     -5.4220821757E-01</a:t>
            </a:r>
          </a:p>
          <a:p>
            <a:r>
              <a:rPr lang="en-US" sz="1200" dirty="0" smtClean="0"/>
              <a:t>Q027[K1] =      5.2419855311E-01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50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11073"/>
              </p:ext>
            </p:extLst>
          </p:nvPr>
        </p:nvGraphicFramePr>
        <p:xfrm>
          <a:off x="674904" y="5465789"/>
          <a:ext cx="8069943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37"/>
                <a:gridCol w="802654"/>
                <a:gridCol w="924796"/>
                <a:gridCol w="820102"/>
                <a:gridCol w="732858"/>
                <a:gridCol w="759032"/>
                <a:gridCol w="933520"/>
                <a:gridCol w="767756"/>
                <a:gridCol w="706684"/>
                <a:gridCol w="7972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inflector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  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x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baseline="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200" dirty="0" err="1" smtClean="0">
                          <a:latin typeface="+mn-lt"/>
                          <a:cs typeface="Symbol" charset="2"/>
                        </a:rPr>
                        <a:t>’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sz="1200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sz="1200" baseline="0" dirty="0" smtClean="0">
                        <a:latin typeface="Symbol" charset="2"/>
                        <a:cs typeface="Symbol" charset="2"/>
                      </a:endParaRPr>
                    </a:p>
                    <a:p>
                      <a:endParaRPr lang="en-US" sz="1200" baseline="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 (exit)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y </a:t>
                      </a:r>
                      <a:r>
                        <a:rPr lang="en-US" sz="1200" baseline="0" dirty="0" smtClean="0">
                          <a:latin typeface="+mn-lt"/>
                          <a:cs typeface="Symbol" charset="2"/>
                        </a:rPr>
                        <a:t>(exit)</a:t>
                      </a:r>
                      <a:endParaRPr lang="en-US" sz="120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sz="1200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sz="1200" baseline="-25000" dirty="0" smtClean="0">
                          <a:latin typeface="+mn-lt"/>
                          <a:cs typeface="Symbol" charset="2"/>
                        </a:rPr>
                        <a:t> </a:t>
                      </a:r>
                      <a:r>
                        <a:rPr lang="en-US" sz="1200" dirty="0" smtClean="0">
                          <a:latin typeface="+mn-lt"/>
                          <a:cs typeface="Symbol" charset="2"/>
                        </a:rPr>
                        <a:t>(exit)</a:t>
                      </a:r>
                      <a:endParaRPr lang="en-US" sz="1200" dirty="0">
                        <a:latin typeface="+mn-lt"/>
                        <a:cs typeface="Symbol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41.8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1.2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5.2m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-1.34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beta_eta_labels_36mm_et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73" y="1106706"/>
            <a:ext cx="4876253" cy="37680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4904" y="478481"/>
            <a:ext cx="5236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Match </a:t>
            </a:r>
            <a:r>
              <a:rPr lang="en-US" dirty="0" smtClean="0"/>
              <a:t>for 36mm </a:t>
            </a:r>
            <a:r>
              <a:rPr lang="en-US" dirty="0" smtClean="0"/>
              <a:t>inflector and </a:t>
            </a:r>
            <a:r>
              <a:rPr lang="en-US" dirty="0" smtClean="0">
                <a:latin typeface="Symbol" charset="2"/>
                <a:cs typeface="Symbol" charset="2"/>
              </a:rPr>
              <a:t>h </a:t>
            </a:r>
            <a:r>
              <a:rPr lang="en-US" dirty="0" smtClean="0">
                <a:cs typeface="Symbol" charset="2"/>
              </a:rPr>
              <a:t>=2m in inflector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1098" y="244381"/>
            <a:ext cx="4572000" cy="5078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Q001[K1] =     -1.9367895029E-01</a:t>
            </a:r>
          </a:p>
          <a:p>
            <a:r>
              <a:rPr lang="en-US" sz="1200" dirty="0"/>
              <a:t>Q002[K1] =      3.7547264221E-02</a:t>
            </a:r>
          </a:p>
          <a:p>
            <a:r>
              <a:rPr lang="en-US" sz="1200" dirty="0"/>
              <a:t>Q003[K1] =      4.3702721394E-02</a:t>
            </a:r>
          </a:p>
          <a:p>
            <a:r>
              <a:rPr lang="en-US" sz="1200" dirty="0"/>
              <a:t>Q004[K1] =      1.1233932152E-01</a:t>
            </a:r>
          </a:p>
          <a:p>
            <a:r>
              <a:rPr lang="en-US" sz="1200" dirty="0"/>
              <a:t>Q005[K1] =      3.4446785353E-01</a:t>
            </a:r>
          </a:p>
          <a:p>
            <a:r>
              <a:rPr lang="en-US" sz="1200" dirty="0"/>
              <a:t>Q006[K1] =     -3.7385730862E-01</a:t>
            </a:r>
          </a:p>
          <a:p>
            <a:r>
              <a:rPr lang="en-US" sz="1200" dirty="0"/>
              <a:t>Q007[K1] =     -1.6961712094E-02</a:t>
            </a:r>
          </a:p>
          <a:p>
            <a:r>
              <a:rPr lang="en-US" sz="1200" dirty="0"/>
              <a:t>Q008[K1] =     -2.6939758965E-01</a:t>
            </a:r>
          </a:p>
          <a:p>
            <a:r>
              <a:rPr lang="en-US" sz="1200" dirty="0"/>
              <a:t>Q009[K1] =      3.9880547935E-01</a:t>
            </a:r>
          </a:p>
          <a:p>
            <a:r>
              <a:rPr lang="en-US" sz="1200" dirty="0"/>
              <a:t>Q010[K1] =      9.1215454413E-02</a:t>
            </a:r>
          </a:p>
          <a:p>
            <a:r>
              <a:rPr lang="en-US" sz="1200" dirty="0"/>
              <a:t>Q011[K1] =     -1.7516860398E-01</a:t>
            </a:r>
          </a:p>
          <a:p>
            <a:r>
              <a:rPr lang="en-US" sz="1200" dirty="0"/>
              <a:t>Q012[K1] =      1.8926728923E-01</a:t>
            </a:r>
          </a:p>
          <a:p>
            <a:r>
              <a:rPr lang="en-US" sz="1200" dirty="0"/>
              <a:t>Q013[K1] =     -2.2866723328E-01</a:t>
            </a:r>
          </a:p>
          <a:p>
            <a:r>
              <a:rPr lang="en-US" sz="1200" dirty="0"/>
              <a:t>Q014[K1] =      2.8355722036E-01</a:t>
            </a:r>
          </a:p>
          <a:p>
            <a:r>
              <a:rPr lang="en-US" sz="1200" dirty="0"/>
              <a:t>Q015[K1] =     -2.2353914699E-01</a:t>
            </a:r>
          </a:p>
          <a:p>
            <a:r>
              <a:rPr lang="en-US" sz="1200" dirty="0"/>
              <a:t>Q016[K1] =      2.5216416532E-01</a:t>
            </a:r>
          </a:p>
          <a:p>
            <a:r>
              <a:rPr lang="en-US" sz="1200" dirty="0"/>
              <a:t>Q017[K1] =     -1.9043982747E-01</a:t>
            </a:r>
          </a:p>
          <a:p>
            <a:r>
              <a:rPr lang="en-US" sz="1200" dirty="0"/>
              <a:t>Q018[K1] =      1.8076301594E-01</a:t>
            </a:r>
          </a:p>
          <a:p>
            <a:r>
              <a:rPr lang="en-US" sz="1200" dirty="0"/>
              <a:t>Q019[K1] =     -1.8993700995E-01</a:t>
            </a:r>
          </a:p>
          <a:p>
            <a:r>
              <a:rPr lang="en-US" sz="1200" dirty="0"/>
              <a:t>Q020[K1] =      1.2023191087E-01</a:t>
            </a:r>
          </a:p>
          <a:p>
            <a:r>
              <a:rPr lang="en-US" sz="1200" dirty="0"/>
              <a:t>Q021[K1] =     -1.2626972469E-01</a:t>
            </a:r>
          </a:p>
          <a:p>
            <a:r>
              <a:rPr lang="en-US" sz="1200" dirty="0"/>
              <a:t>Q022[K1] =      1.3783599005E-01</a:t>
            </a:r>
          </a:p>
          <a:p>
            <a:r>
              <a:rPr lang="en-US" sz="1200" dirty="0"/>
              <a:t>Q023[K1] =     -3.4008870304E-01</a:t>
            </a:r>
          </a:p>
          <a:p>
            <a:r>
              <a:rPr lang="en-US" sz="1200" dirty="0"/>
              <a:t>Q024[K1] =     -1.1354214687E-01</a:t>
            </a:r>
          </a:p>
          <a:p>
            <a:r>
              <a:rPr lang="en-US" sz="1200" dirty="0"/>
              <a:t>Q025[K1] =      3.4494941289E-01</a:t>
            </a:r>
          </a:p>
          <a:p>
            <a:r>
              <a:rPr lang="en-US" sz="1200" dirty="0"/>
              <a:t>Q026[K1] =     -5.5055670388E-01</a:t>
            </a:r>
          </a:p>
          <a:p>
            <a:r>
              <a:rPr lang="en-US" sz="1200" dirty="0"/>
              <a:t>Q027[K1] =      5.2409259020E-01</a:t>
            </a:r>
          </a:p>
        </p:txBody>
      </p:sp>
    </p:spTree>
    <p:extLst>
      <p:ext uri="{BB962C8B-B14F-4D97-AF65-F5344CB8AC3E}">
        <p14:creationId xmlns:p14="http://schemas.microsoft.com/office/powerpoint/2010/main" val="209531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6733</TotalTime>
  <Words>898</Words>
  <Application>Microsoft Macintosh PowerPoint</Application>
  <PresentationFormat>On-screen Show (4:3)</PresentationFormat>
  <Paragraphs>155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efficiency and collimation</dc:title>
  <dc:creator>David Rubin</dc:creator>
  <cp:lastModifiedBy>David Rubin</cp:lastModifiedBy>
  <cp:revision>86</cp:revision>
  <dcterms:created xsi:type="dcterms:W3CDTF">2014-03-26T19:33:44Z</dcterms:created>
  <dcterms:modified xsi:type="dcterms:W3CDTF">2014-09-29T12:22:39Z</dcterms:modified>
</cp:coreProperties>
</file>