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3" r:id="rId2"/>
    <p:sldId id="274" r:id="rId3"/>
    <p:sldId id="262" r:id="rId4"/>
    <p:sldId id="275" r:id="rId5"/>
    <p:sldId id="283" r:id="rId6"/>
    <p:sldId id="276" r:id="rId7"/>
    <p:sldId id="277" r:id="rId8"/>
    <p:sldId id="289" r:id="rId9"/>
    <p:sldId id="278" r:id="rId10"/>
    <p:sldId id="286" r:id="rId11"/>
    <p:sldId id="287" r:id="rId12"/>
    <p:sldId id="285" r:id="rId13"/>
    <p:sldId id="288" r:id="rId14"/>
    <p:sldId id="279" r:id="rId15"/>
    <p:sldId id="284" r:id="rId16"/>
    <p:sldId id="260" r:id="rId17"/>
    <p:sldId id="261" r:id="rId18"/>
    <p:sldId id="256" r:id="rId19"/>
    <p:sldId id="280" r:id="rId20"/>
    <p:sldId id="281" r:id="rId21"/>
    <p:sldId id="25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B7DA0-2718-C140-8A5C-84994DEA57A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469A1-F64A-9740-BECC-E4636ABE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71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C1AC-6504-6D40-B91F-50A909757543}" type="datetimeFigureOut">
              <a:rPr lang="en-US" smtClean="0"/>
              <a:t>1/15/14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0F180-FC71-9347-B7AE-F5291CB7B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961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0F180-FC71-9347-B7AE-F5291CB7B1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6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3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9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7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1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5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0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0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82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6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32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0D051-0302-964D-AF0D-92D9E665E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900" y="1587500"/>
            <a:ext cx="685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Injection through iron and fringe field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89661" y="3327400"/>
            <a:ext cx="2300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D. Rubin</a:t>
            </a:r>
          </a:p>
          <a:p>
            <a:pPr algn="ctr"/>
            <a:r>
              <a:rPr lang="en-US" sz="2400" dirty="0" smtClean="0"/>
              <a:t>January 15, 2014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7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50576" y="3875564"/>
            <a:ext cx="53119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Gradient due to fringe from main dipole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 smtClean="0"/>
              <a:t>dB</a:t>
            </a:r>
            <a:r>
              <a:rPr lang="en-US" baseline="-25000" dirty="0" err="1" smtClean="0"/>
              <a:t>y</a:t>
            </a:r>
            <a:r>
              <a:rPr lang="en-US" dirty="0" smtClean="0"/>
              <a:t> / </a:t>
            </a:r>
            <a:r>
              <a:rPr lang="en-US" dirty="0" err="1" smtClean="0"/>
              <a:t>dr</a:t>
            </a:r>
            <a:r>
              <a:rPr lang="en-US" dirty="0" smtClean="0"/>
              <a:t>  =  1.45T / 40cm  = 3.625 T/m =&gt; k = 0.35 m</a:t>
            </a:r>
            <a:r>
              <a:rPr lang="en-US" baseline="30000" dirty="0" smtClean="0"/>
              <a:t>-2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Path length through the fringe L ~ 1. 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FF0000"/>
                </a:solidFill>
              </a:rPr>
              <a:t>Equivalent to the strongest </a:t>
            </a:r>
            <a:r>
              <a:rPr lang="en-US" i="1" dirty="0" err="1" smtClean="0">
                <a:solidFill>
                  <a:srgbClr val="FF0000"/>
                </a:solidFill>
              </a:rPr>
              <a:t>quadrupole</a:t>
            </a:r>
            <a:r>
              <a:rPr lang="en-US" i="1" dirty="0" smtClean="0">
                <a:solidFill>
                  <a:srgbClr val="FF0000"/>
                </a:solidFill>
              </a:rPr>
              <a:t> in the M5 line 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2540000" y="901700"/>
            <a:ext cx="4864100" cy="2743200"/>
            <a:chOff x="5029200" y="3962400"/>
            <a:chExt cx="4025900" cy="2184400"/>
          </a:xfrm>
        </p:grpSpPr>
        <p:pic>
          <p:nvPicPr>
            <p:cNvPr id="7" name="Picture 2" descr="Screen Shot 2013-04-05 at 12.05.3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962400"/>
              <a:ext cx="4025900" cy="218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 bwMode="auto">
            <a:xfrm flipV="1">
              <a:off x="5669087" y="4813153"/>
              <a:ext cx="990708" cy="457612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 flipH="1" flipV="1">
              <a:off x="7720141" y="4815682"/>
              <a:ext cx="989394" cy="457612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6657167" y="4811889"/>
              <a:ext cx="10669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6"/>
            <p:cNvSpPr txBox="1">
              <a:spLocks noChangeArrowheads="1"/>
            </p:cNvSpPr>
            <p:nvPr/>
          </p:nvSpPr>
          <p:spPr bwMode="auto">
            <a:xfrm>
              <a:off x="8229600" y="4495800"/>
              <a:ext cx="609600" cy="41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00FF"/>
                  </a:solidFill>
                  <a:latin typeface="cmmi10" charset="0"/>
                  <a:cs typeface="cmmi10" charset="0"/>
                </a:rPr>
                <a:t>B</a:t>
              </a:r>
            </a:p>
          </p:txBody>
        </p:sp>
      </p:grp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314701" y="2035175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992563" y="2044700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675188" y="2057400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22538" y="1290638"/>
            <a:ext cx="822325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6188" y="2197100"/>
            <a:ext cx="819150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2516188" y="3111500"/>
            <a:ext cx="3581400" cy="457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2516188" y="927100"/>
            <a:ext cx="3581400" cy="381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4179888" y="1308100"/>
            <a:ext cx="1905000" cy="381000"/>
          </a:xfrm>
          <a:prstGeom prst="rect">
            <a:avLst/>
          </a:prstGeom>
          <a:solidFill>
            <a:srgbClr val="A6A6A6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68776" y="2743200"/>
            <a:ext cx="1928812" cy="3524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ight Triangle 20"/>
          <p:cNvSpPr/>
          <p:nvPr/>
        </p:nvSpPr>
        <p:spPr>
          <a:xfrm flipV="1">
            <a:off x="5805488" y="1676400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2" name="Right Triangle 21"/>
          <p:cNvSpPr/>
          <p:nvPr/>
        </p:nvSpPr>
        <p:spPr>
          <a:xfrm flipH="1" flipV="1">
            <a:off x="4129088" y="1663700"/>
            <a:ext cx="304800" cy="2286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3" name="Right Triangle 22"/>
          <p:cNvSpPr/>
          <p:nvPr/>
        </p:nvSpPr>
        <p:spPr>
          <a:xfrm flipH="1">
            <a:off x="4133851" y="2514600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4" name="Right Triangle 23"/>
          <p:cNvSpPr/>
          <p:nvPr/>
        </p:nvSpPr>
        <p:spPr>
          <a:xfrm>
            <a:off x="5811838" y="2522538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5" name="Rectangle 24"/>
          <p:cNvSpPr/>
          <p:nvPr/>
        </p:nvSpPr>
        <p:spPr>
          <a:xfrm>
            <a:off x="4433888" y="1668463"/>
            <a:ext cx="1384300" cy="2032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6" name="Rectangle 25"/>
          <p:cNvSpPr/>
          <p:nvPr/>
        </p:nvSpPr>
        <p:spPr>
          <a:xfrm>
            <a:off x="4433888" y="2540000"/>
            <a:ext cx="1384300" cy="2032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7638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162 L 0.07414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5 0 " pathEditMode="relative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166 0 " pathEditMode="relative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track_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11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uick_plo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630959"/>
            <a:ext cx="8354359" cy="64556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59281" y="165100"/>
            <a:ext cx="1299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= 8.0 m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>
                <a:cs typeface="Calibri"/>
              </a:rPr>
              <a:t>y </a:t>
            </a:r>
            <a:r>
              <a:rPr lang="en-US" dirty="0">
                <a:cs typeface="Calibri"/>
              </a:rPr>
              <a:t>= </a:t>
            </a:r>
            <a:r>
              <a:rPr lang="en-US" dirty="0" smtClean="0">
                <a:cs typeface="Calibri"/>
              </a:rPr>
              <a:t>20.0 m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h  = </a:t>
            </a:r>
            <a:r>
              <a:rPr lang="en-US" dirty="0" smtClean="0">
                <a:latin typeface="Calibri"/>
                <a:cs typeface="Calibri"/>
              </a:rPr>
              <a:t>4m</a:t>
            </a:r>
            <a:endParaRPr lang="en-US" dirty="0">
              <a:latin typeface="Calibri"/>
              <a:cs typeface="Calibri"/>
            </a:endParaRPr>
          </a:p>
          <a:p>
            <a:r>
              <a:rPr lang="en-US" baseline="-25000" dirty="0" smtClean="0">
                <a:latin typeface="Calibri"/>
                <a:cs typeface="Calibri"/>
              </a:rPr>
              <a:t>   </a:t>
            </a:r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900" y="4572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inflector exit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993900" y="177798"/>
            <a:ext cx="35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{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3759200" y="457200"/>
            <a:ext cx="243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best match into ring</a:t>
            </a:r>
            <a:endParaRPr lang="en-US" dirty="0"/>
          </a:p>
        </p:txBody>
      </p:sp>
      <p:pic>
        <p:nvPicPr>
          <p:cNvPr id="11" name="Picture 10" descr="sigma_q2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8" y="1111552"/>
            <a:ext cx="5419344" cy="323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7200" y="617168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K(Q27) = 0.774 m</a:t>
            </a:r>
            <a:r>
              <a:rPr lang="en-US" baseline="30000" dirty="0" smtClean="0"/>
              <a:t>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6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1" y="939800"/>
            <a:ext cx="7061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Questions?</a:t>
            </a:r>
          </a:p>
          <a:p>
            <a:endParaRPr lang="en-US" dirty="0"/>
          </a:p>
          <a:p>
            <a:r>
              <a:rPr lang="en-US" dirty="0" smtClean="0"/>
              <a:t>How can we place the ring with respect to the M5 line, to accommodate the existing as well as a larger aperture inflector?</a:t>
            </a:r>
          </a:p>
          <a:p>
            <a:endParaRPr lang="en-US" dirty="0"/>
          </a:p>
          <a:p>
            <a:r>
              <a:rPr lang="en-US" dirty="0" smtClean="0"/>
              <a:t>Do the final focus </a:t>
            </a:r>
            <a:r>
              <a:rPr lang="en-US" dirty="0" err="1" smtClean="0"/>
              <a:t>quadrupoles</a:t>
            </a:r>
            <a:r>
              <a:rPr lang="en-US" dirty="0" smtClean="0"/>
              <a:t> have sufficient aperture to clear a </a:t>
            </a:r>
            <a:r>
              <a:rPr lang="en-US" dirty="0" err="1" smtClean="0"/>
              <a:t>muon</a:t>
            </a:r>
            <a:r>
              <a:rPr lang="en-US" dirty="0" smtClean="0"/>
              <a:t> beam where both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are large?</a:t>
            </a:r>
          </a:p>
          <a:p>
            <a:endParaRPr lang="en-US" dirty="0" smtClean="0"/>
          </a:p>
          <a:p>
            <a:r>
              <a:rPr lang="en-US" dirty="0" smtClean="0"/>
              <a:t>Do the final focus </a:t>
            </a:r>
            <a:r>
              <a:rPr lang="en-US" dirty="0" err="1" smtClean="0"/>
              <a:t>quadrupoles</a:t>
            </a:r>
            <a:r>
              <a:rPr lang="en-US" dirty="0" smtClean="0"/>
              <a:t> have sufficient gradient? (Is if possible to place Q27 even closer to the iron?)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57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96900"/>
            <a:ext cx="7340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38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BParker_circl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60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l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104900"/>
            <a:ext cx="8102600" cy="4800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4700" y="406400"/>
            <a:ext cx="743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 </a:t>
            </a:r>
            <a:r>
              <a:rPr lang="en-US" dirty="0" err="1" smtClean="0"/>
              <a:t>twiss</a:t>
            </a:r>
            <a:r>
              <a:rPr lang="en-US" dirty="0" smtClean="0"/>
              <a:t> parameters propagate through iron, cryostat, inflector into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4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oth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0700"/>
            <a:ext cx="8076583" cy="6045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5200" y="177800"/>
            <a:ext cx="527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 fields along the route of injected beam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19900" y="4489966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P. </a:t>
            </a:r>
            <a:r>
              <a:rPr lang="en-US" dirty="0" err="1" smtClean="0"/>
              <a:t>Debevec</a:t>
            </a:r>
            <a:r>
              <a:rPr lang="en-US" dirty="0"/>
              <a:t> </a:t>
            </a:r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6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4050" y="1145594"/>
            <a:ext cx="524257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Width of </a:t>
            </a:r>
            <a:r>
              <a:rPr lang="en-US" dirty="0" err="1" smtClean="0"/>
              <a:t>backleg</a:t>
            </a:r>
            <a:r>
              <a:rPr lang="en-US" dirty="0" smtClean="0"/>
              <a:t> =544mm</a:t>
            </a:r>
          </a:p>
          <a:p>
            <a:r>
              <a:rPr lang="en-US" dirty="0" smtClean="0"/>
              <a:t>Width of gap = 1394-544 = 850 mm</a:t>
            </a:r>
          </a:p>
          <a:p>
            <a:r>
              <a:rPr lang="en-US" dirty="0" smtClean="0"/>
              <a:t>Distance from edge of  iron to ideal orbit = 280mm</a:t>
            </a:r>
          </a:p>
          <a:p>
            <a:r>
              <a:rPr lang="en-US" dirty="0" smtClean="0"/>
              <a:t>Width of pole = 2 x 280mm</a:t>
            </a:r>
          </a:p>
          <a:p>
            <a:r>
              <a:rPr lang="en-US" dirty="0" smtClean="0"/>
              <a:t>From center of gap to </a:t>
            </a:r>
            <a:r>
              <a:rPr lang="en-US" dirty="0" err="1" smtClean="0"/>
              <a:t>backleg</a:t>
            </a:r>
            <a:r>
              <a:rPr lang="en-US" dirty="0" smtClean="0"/>
              <a:t> iron = 850-280=570mm</a:t>
            </a:r>
          </a:p>
          <a:p>
            <a:r>
              <a:rPr lang="en-US" dirty="0" smtClean="0"/>
              <a:t>Radius of central orbit = 7.112 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83272" y="3885059"/>
            <a:ext cx="74048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starts to fall off linearly 18cm from center of pole</a:t>
            </a:r>
          </a:p>
          <a:p>
            <a:r>
              <a:rPr lang="en-US" dirty="0" smtClean="0"/>
              <a:t>This is 570-180mm =390mm</a:t>
            </a:r>
          </a:p>
          <a:p>
            <a:endParaRPr lang="en-US" dirty="0"/>
          </a:p>
          <a:p>
            <a:r>
              <a:rPr lang="en-US" dirty="0" smtClean="0"/>
              <a:t>Then the gradient G =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max</a:t>
            </a:r>
            <a:r>
              <a:rPr lang="en-US" dirty="0" smtClean="0"/>
              <a:t>/.39 = 1.4 T/.39m = 3.58 T/m</a:t>
            </a:r>
          </a:p>
          <a:p>
            <a:endParaRPr lang="en-US" dirty="0"/>
          </a:p>
          <a:p>
            <a:r>
              <a:rPr lang="en-US" dirty="0" smtClean="0"/>
              <a:t>Inflector is 1.7m long. Tan (theta) = 1.7/(7.112 + 0.077) </a:t>
            </a:r>
          </a:p>
          <a:p>
            <a:r>
              <a:rPr lang="en-US" dirty="0" smtClean="0"/>
              <a:t>Radius of upstream end of inflector = 7.189 - </a:t>
            </a:r>
            <a:r>
              <a:rPr lang="en-US" dirty="0" err="1" smtClean="0"/>
              <a:t>sqrt</a:t>
            </a:r>
            <a:r>
              <a:rPr lang="en-US" dirty="0" smtClean="0"/>
              <a:t>(7.189^2+1.7^2)=0.198</a:t>
            </a:r>
          </a:p>
          <a:p>
            <a:r>
              <a:rPr lang="en-US" dirty="0" smtClean="0"/>
              <a:t>So the inflector goes from 77mm to 198+77mm =275mm from center of pole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4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Radial beam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l">
              <a:defRPr/>
            </a:pPr>
            <a:fld id="{23FC574A-BDD9-4444-9289-E7E16571C58F}" type="slidenum">
              <a:rPr lang="en-US" smtClean="0">
                <a:solidFill>
                  <a:schemeClr val="tx1"/>
                </a:solidFill>
              </a:rPr>
              <a:pPr algn="l">
                <a:defRPr/>
              </a:pPr>
              <a:t>19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44035" name="Picture 5" descr="inflector-coil-vac-chm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41731" r="34074" b="6390"/>
          <a:stretch>
            <a:fillRect/>
          </a:stretch>
        </p:blipFill>
        <p:spPr bwMode="auto">
          <a:xfrm>
            <a:off x="76200" y="990600"/>
            <a:ext cx="3365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6" name="Group 6"/>
          <p:cNvGrpSpPr>
            <a:grpSpLocks/>
          </p:cNvGrpSpPr>
          <p:nvPr/>
        </p:nvGrpSpPr>
        <p:grpSpPr bwMode="auto">
          <a:xfrm>
            <a:off x="4127500" y="3810000"/>
            <a:ext cx="4864100" cy="2743200"/>
            <a:chOff x="5029200" y="3962400"/>
            <a:chExt cx="4025900" cy="2184400"/>
          </a:xfrm>
        </p:grpSpPr>
        <p:pic>
          <p:nvPicPr>
            <p:cNvPr id="44055" name="Picture 2" descr="Screen Shot 2013-04-05 at 12.05.3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962400"/>
              <a:ext cx="4025900" cy="218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 flipV="1">
              <a:off x="5669087" y="4813153"/>
              <a:ext cx="990708" cy="457612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H="1" flipV="1">
              <a:off x="7720141" y="4815682"/>
              <a:ext cx="989394" cy="457612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657167" y="4811889"/>
              <a:ext cx="10669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059" name="TextBox 16"/>
            <p:cNvSpPr txBox="1">
              <a:spLocks noChangeArrowheads="1"/>
            </p:cNvSpPr>
            <p:nvPr/>
          </p:nvSpPr>
          <p:spPr bwMode="auto">
            <a:xfrm>
              <a:off x="8229600" y="4495800"/>
              <a:ext cx="609600" cy="41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00FF"/>
                  </a:solidFill>
                  <a:latin typeface="cmmi10" charset="0"/>
                  <a:cs typeface="cmmi10" charset="0"/>
                </a:rPr>
                <a:t>B</a:t>
              </a:r>
            </a:p>
          </p:txBody>
        </p:sp>
      </p:grp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913313" y="4943475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cs typeface="Arial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591175" y="4953000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cs typeface="Arial" charset="0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273800" y="4965700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21150" y="4198938"/>
            <a:ext cx="822325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800" y="5105400"/>
            <a:ext cx="819150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4114800" y="6019800"/>
            <a:ext cx="3581400" cy="457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4114800" y="3835400"/>
            <a:ext cx="3581400" cy="381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5778500" y="4216400"/>
            <a:ext cx="1905000" cy="381000"/>
          </a:xfrm>
          <a:prstGeom prst="rect">
            <a:avLst/>
          </a:prstGeom>
          <a:solidFill>
            <a:srgbClr val="A6A6A6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67388" y="5651500"/>
            <a:ext cx="1928812" cy="3524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ight Triangle 18"/>
          <p:cNvSpPr/>
          <p:nvPr/>
        </p:nvSpPr>
        <p:spPr>
          <a:xfrm flipV="1">
            <a:off x="7404100" y="4584700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7" name="Right Triangle 26"/>
          <p:cNvSpPr/>
          <p:nvPr/>
        </p:nvSpPr>
        <p:spPr>
          <a:xfrm flipH="1" flipV="1">
            <a:off x="5727700" y="4572000"/>
            <a:ext cx="304800" cy="2286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8" name="Right Triangle 27"/>
          <p:cNvSpPr/>
          <p:nvPr/>
        </p:nvSpPr>
        <p:spPr>
          <a:xfrm flipH="1">
            <a:off x="5732463" y="5422900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0" name="Right Triangle 29"/>
          <p:cNvSpPr/>
          <p:nvPr/>
        </p:nvSpPr>
        <p:spPr>
          <a:xfrm>
            <a:off x="7410450" y="5430838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032500" y="4576763"/>
            <a:ext cx="1384300" cy="2032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1" name="Rectangle 30"/>
          <p:cNvSpPr/>
          <p:nvPr/>
        </p:nvSpPr>
        <p:spPr>
          <a:xfrm>
            <a:off x="6032500" y="5448300"/>
            <a:ext cx="1384300" cy="2032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4052" name="Picture 4" descr="poles-CP5-mod2-v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98" r="-2560"/>
          <a:stretch>
            <a:fillRect/>
          </a:stretch>
        </p:blipFill>
        <p:spPr bwMode="auto">
          <a:xfrm>
            <a:off x="3505200" y="685800"/>
            <a:ext cx="54483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28600" y="4267200"/>
            <a:ext cx="3352800" cy="1935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Beam exits yoke</a:t>
            </a:r>
          </a:p>
          <a:p>
            <a:pPr eaLnBrk="1" hangingPunct="1">
              <a:defRPr/>
            </a:pPr>
            <a:r>
              <a:rPr lang="en-US" sz="2000" dirty="0" smtClean="0"/>
              <a:t>Beam through outer coil</a:t>
            </a:r>
          </a:p>
          <a:p>
            <a:pPr eaLnBrk="1" hangingPunct="1">
              <a:defRPr/>
            </a:pPr>
            <a:r>
              <a:rPr lang="en-US" sz="2000" dirty="0" smtClean="0"/>
              <a:t>Beam through Inflector</a:t>
            </a:r>
          </a:p>
          <a:p>
            <a:pPr eaLnBrk="1" hangingPunct="1">
              <a:defRPr/>
            </a:pPr>
            <a:r>
              <a:rPr lang="en-US" sz="2000" dirty="0" smtClean="0"/>
              <a:t>Beam kicked onto orbit</a:t>
            </a:r>
          </a:p>
          <a:p>
            <a:pPr eaLnBrk="1" hangingPunct="1">
              <a:defRPr/>
            </a:pP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Rubin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162 L 0.07414 0.0013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5 0 " pathEditMode="relative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166 0 " pathEditMode="relative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6" grpId="2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517435"/>
            <a:ext cx="8178800" cy="56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Transport through M5 beam line to storage ring</a:t>
            </a:r>
          </a:p>
          <a:p>
            <a:endParaRPr lang="en-US" dirty="0" smtClean="0"/>
          </a:p>
          <a:p>
            <a:r>
              <a:rPr lang="en-US" dirty="0" smtClean="0"/>
              <a:t>Align ring/beam-line so that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trajectory is centered in inflector (narrowest aperture), nominally tangent to storage ring and displaced 68mm + 9=77mm radially outward at inflector exit.  Where </a:t>
            </a:r>
            <a:r>
              <a:rPr lang="en-US" dirty="0" err="1" smtClean="0"/>
              <a:t>x_i</a:t>
            </a:r>
            <a:r>
              <a:rPr lang="en-US" dirty="0" smtClean="0"/>
              <a:t> = 9mm (inflector half aperture)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about a new inflector with a larger aperture (</a:t>
            </a:r>
            <a:r>
              <a:rPr lang="en-US" dirty="0" err="1" smtClean="0"/>
              <a:t>x_n</a:t>
            </a:r>
            <a:r>
              <a:rPr lang="en-US" dirty="0" smtClean="0"/>
              <a:t>)?                                       Then the trajectory at the end of M5 line should be displaced 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 = </a:t>
            </a:r>
            <a:r>
              <a:rPr lang="en-US" dirty="0" err="1" smtClean="0"/>
              <a:t>x_n</a:t>
            </a:r>
            <a:r>
              <a:rPr lang="en-US" dirty="0" smtClean="0"/>
              <a:t> - </a:t>
            </a:r>
            <a:r>
              <a:rPr lang="en-US" dirty="0" err="1" smtClean="0"/>
              <a:t>x_i</a:t>
            </a:r>
            <a:r>
              <a:rPr lang="en-US" dirty="0" smtClean="0"/>
              <a:t> further outward. (</a:t>
            </a:r>
            <a:r>
              <a:rPr lang="en-US" dirty="0" smtClean="0">
                <a:latin typeface="Symbol" charset="2"/>
                <a:cs typeface="Symbol" charset="2"/>
              </a:rPr>
              <a:t>D ~ 2 </a:t>
            </a:r>
            <a:r>
              <a:rPr lang="en-US" dirty="0" smtClean="0">
                <a:latin typeface="+mj-lt"/>
                <a:cs typeface="Symbol" charset="2"/>
              </a:rPr>
              <a:t>cm)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  <a:cs typeface="Symbol" charset="2"/>
              </a:rPr>
              <a:t>Meanwhile, fringe fields steer beam near upstream end of inflector, thus requiring some compensating angle (with respect to tangent line) at end of M5 line.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  <a:cs typeface="Symbol" charset="2"/>
              </a:rPr>
              <a:t>(To determine the initial angle and offset that will place the trajectory at the center of a new larger aperture inflector, requires a more expansive field map.)</a:t>
            </a:r>
          </a:p>
          <a:p>
            <a:endParaRPr lang="en-US" dirty="0">
              <a:latin typeface="+mj-lt"/>
              <a:cs typeface="Symbol" charset="2"/>
            </a:endParaRPr>
          </a:p>
          <a:p>
            <a:r>
              <a:rPr lang="en-US" dirty="0" smtClean="0">
                <a:latin typeface="+mj-lt"/>
                <a:cs typeface="Symbol" charset="2"/>
              </a:rPr>
              <a:t>Fringe field focusing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  <a:cs typeface="Symbol" charset="2"/>
              </a:rPr>
              <a:t>Vertical field increases from 0 to 1.5T along trajectory through gap =&gt; horizontal defocus – with equivalent 1 m long </a:t>
            </a:r>
            <a:r>
              <a:rPr lang="en-US" dirty="0" err="1" smtClean="0">
                <a:latin typeface="+mj-lt"/>
                <a:cs typeface="Symbol" charset="2"/>
              </a:rPr>
              <a:t>quadrupole</a:t>
            </a:r>
            <a:r>
              <a:rPr lang="en-US" dirty="0" smtClean="0">
                <a:latin typeface="+mj-lt"/>
                <a:cs typeface="Symbol" charset="2"/>
              </a:rPr>
              <a:t> with k ~ 0.35 m</a:t>
            </a:r>
            <a:r>
              <a:rPr lang="en-US" baseline="30000" dirty="0" smtClean="0">
                <a:latin typeface="+mj-lt"/>
                <a:cs typeface="Symbol" charset="2"/>
              </a:rPr>
              <a:t>-2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  <a:cs typeface="Symbol" charset="2"/>
              </a:rPr>
              <a:t>Difficult to compensate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54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Inflector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29000" y="6381750"/>
            <a:ext cx="1371600" cy="476250"/>
          </a:xfrm>
        </p:spPr>
        <p:txBody>
          <a:bodyPr/>
          <a:lstStyle/>
          <a:p>
            <a:pPr algn="l">
              <a:defRPr/>
            </a:pPr>
            <a:fld id="{F349A924-C3DE-2945-A54C-957FD9EF4FC0}" type="slidenum">
              <a:rPr lang="en-US" smtClean="0">
                <a:solidFill>
                  <a:schemeClr val="tx1"/>
                </a:solidFill>
              </a:rPr>
              <a:pPr algn="l">
                <a:defRPr/>
              </a:pPr>
              <a:t>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Rubin</a:t>
            </a:r>
            <a:endParaRPr lang="en-US" dirty="0"/>
          </a:p>
        </p:txBody>
      </p:sp>
      <p:pic>
        <p:nvPicPr>
          <p:cNvPr id="39940" name="Picture 5" descr="inflector-cryostat-layout-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36900"/>
            <a:ext cx="6858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1" name="Group 6"/>
          <p:cNvGrpSpPr>
            <a:grpSpLocks/>
          </p:cNvGrpSpPr>
          <p:nvPr/>
        </p:nvGrpSpPr>
        <p:grpSpPr bwMode="auto">
          <a:xfrm>
            <a:off x="2971800" y="4489450"/>
            <a:ext cx="4186238" cy="895350"/>
            <a:chOff x="2971800" y="4248090"/>
            <a:chExt cx="4186884" cy="895811"/>
          </a:xfrm>
        </p:grpSpPr>
        <p:cxnSp>
          <p:nvCxnSpPr>
            <p:cNvPr id="8" name="Straight Arrow Connector 7"/>
            <p:cNvCxnSpPr/>
            <p:nvPr/>
          </p:nvCxnSpPr>
          <p:spPr bwMode="auto">
            <a:xfrm>
              <a:off x="3360798" y="4527634"/>
              <a:ext cx="3797886" cy="616267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948" name="TextBox 8"/>
            <p:cNvSpPr txBox="1">
              <a:spLocks noChangeArrowheads="1"/>
            </p:cNvSpPr>
            <p:nvPr/>
          </p:nvSpPr>
          <p:spPr bwMode="auto">
            <a:xfrm>
              <a:off x="2971800" y="4248090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</a:p>
          </p:txBody>
        </p:sp>
      </p:grpSp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7848600" y="54991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central orbit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756025" y="4191000"/>
            <a:ext cx="3455988" cy="684213"/>
            <a:chOff x="3756208" y="3144198"/>
            <a:chExt cx="3456075" cy="684912"/>
          </a:xfrm>
        </p:grpSpPr>
        <p:sp>
          <p:nvSpPr>
            <p:cNvPr id="12" name="Left Brace 11"/>
            <p:cNvSpPr/>
            <p:nvPr/>
          </p:nvSpPr>
          <p:spPr bwMode="auto">
            <a:xfrm rot="6061476">
              <a:off x="5177544" y="1722862"/>
              <a:ext cx="613401" cy="3456075"/>
            </a:xfrm>
            <a:prstGeom prst="leftBrac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704134">
              <a:off x="4419800" y="3428651"/>
              <a:ext cx="1676442" cy="4004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FF"/>
                  </a:solidFill>
                  <a:latin typeface="+mn-lt"/>
                  <a:ea typeface="ＭＳ ゴシック"/>
                  <a:cs typeface="ＭＳ ゴシック"/>
                </a:rPr>
                <a:t>~</a:t>
              </a:r>
              <a:r>
                <a:rPr lang="en-US" sz="1800" dirty="0">
                  <a:solidFill>
                    <a:srgbClr val="0000FF"/>
                  </a:solidFill>
                  <a:cs typeface="+mn-cs"/>
                </a:rPr>
                <a:t>1.7 m</a:t>
              </a:r>
            </a:p>
          </p:txBody>
        </p:sp>
      </p:grpSp>
      <p:pic>
        <p:nvPicPr>
          <p:cNvPr id="39944" name="Picture 1" descr="20130712103225-31821bc7-h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" y="609600"/>
            <a:ext cx="73152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gnet_d19-m-3195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4" y="300816"/>
            <a:ext cx="8151905" cy="629604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9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lectorins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28600"/>
            <a:ext cx="9029700" cy="6400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6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2540000" y="901700"/>
            <a:ext cx="4864100" cy="2743200"/>
            <a:chOff x="5029200" y="3962400"/>
            <a:chExt cx="4025900" cy="2184400"/>
          </a:xfrm>
        </p:grpSpPr>
        <p:pic>
          <p:nvPicPr>
            <p:cNvPr id="7" name="Picture 2" descr="Screen Shot 2013-04-05 at 12.05.3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962400"/>
              <a:ext cx="4025900" cy="218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 bwMode="auto">
            <a:xfrm flipV="1">
              <a:off x="5669087" y="4813153"/>
              <a:ext cx="990708" cy="457612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 flipH="1" flipV="1">
              <a:off x="7720141" y="4815682"/>
              <a:ext cx="989394" cy="457612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6657167" y="4811889"/>
              <a:ext cx="10669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6"/>
            <p:cNvSpPr txBox="1">
              <a:spLocks noChangeArrowheads="1"/>
            </p:cNvSpPr>
            <p:nvPr/>
          </p:nvSpPr>
          <p:spPr bwMode="auto">
            <a:xfrm>
              <a:off x="8229600" y="4495800"/>
              <a:ext cx="609600" cy="41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00FF"/>
                  </a:solidFill>
                  <a:latin typeface="cmmi10" charset="0"/>
                  <a:cs typeface="cmmi10" charset="0"/>
                </a:rPr>
                <a:t>B</a:t>
              </a:r>
            </a:p>
          </p:txBody>
        </p:sp>
      </p:grp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314701" y="2035175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992563" y="2044700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675188" y="2057400"/>
            <a:ext cx="117475" cy="17621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22538" y="1290638"/>
            <a:ext cx="822325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6188" y="2197100"/>
            <a:ext cx="819150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2516188" y="3111500"/>
            <a:ext cx="3581400" cy="457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2516188" y="927100"/>
            <a:ext cx="3581400" cy="381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4179888" y="1308100"/>
            <a:ext cx="1905000" cy="381000"/>
          </a:xfrm>
          <a:prstGeom prst="rect">
            <a:avLst/>
          </a:prstGeom>
          <a:solidFill>
            <a:srgbClr val="A6A6A6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68776" y="2743200"/>
            <a:ext cx="1928812" cy="3524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ight Triangle 20"/>
          <p:cNvSpPr/>
          <p:nvPr/>
        </p:nvSpPr>
        <p:spPr>
          <a:xfrm flipV="1">
            <a:off x="5805488" y="1676400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2" name="Right Triangle 21"/>
          <p:cNvSpPr/>
          <p:nvPr/>
        </p:nvSpPr>
        <p:spPr>
          <a:xfrm flipH="1" flipV="1">
            <a:off x="4129088" y="1663700"/>
            <a:ext cx="304800" cy="22860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3" name="Right Triangle 22"/>
          <p:cNvSpPr/>
          <p:nvPr/>
        </p:nvSpPr>
        <p:spPr>
          <a:xfrm flipH="1">
            <a:off x="4133851" y="2514600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4" name="Right Triangle 23"/>
          <p:cNvSpPr/>
          <p:nvPr/>
        </p:nvSpPr>
        <p:spPr>
          <a:xfrm>
            <a:off x="5811838" y="2522538"/>
            <a:ext cx="304800" cy="228600"/>
          </a:xfrm>
          <a:prstGeom prst="rtTriangl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5" name="Rectangle 24"/>
          <p:cNvSpPr/>
          <p:nvPr/>
        </p:nvSpPr>
        <p:spPr>
          <a:xfrm>
            <a:off x="4433888" y="1668463"/>
            <a:ext cx="1384300" cy="2032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6" name="Rectangle 25"/>
          <p:cNvSpPr/>
          <p:nvPr/>
        </p:nvSpPr>
        <p:spPr>
          <a:xfrm>
            <a:off x="4433888" y="2540000"/>
            <a:ext cx="1384300" cy="2032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7819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162 L 0.07414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5 0 " pathEditMode="relative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166 0 " pathEditMode="relative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track_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displacement_0mra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7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displacement-2.35m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3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displacement_0mrad_newin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8900"/>
            <a:ext cx="88750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7700" y="1079500"/>
            <a:ext cx="2272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Larger aperture inflector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134100" y="2527300"/>
            <a:ext cx="1610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Existing inflector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81364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0D051-0302-964D-AF0D-92D9E665EC2D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M5-line-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3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725</Words>
  <Application>Microsoft Macintosh PowerPoint</Application>
  <PresentationFormat>On-screen Show (4:3)</PresentationFormat>
  <Paragraphs>133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Radial beam motion</vt:lpstr>
      <vt:lpstr>Inflector Geometry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Rubin</dc:creator>
  <cp:lastModifiedBy>David Rubin</cp:lastModifiedBy>
  <cp:revision>43</cp:revision>
  <dcterms:created xsi:type="dcterms:W3CDTF">2012-12-14T15:13:13Z</dcterms:created>
  <dcterms:modified xsi:type="dcterms:W3CDTF">2014-01-15T20:06:24Z</dcterms:modified>
</cp:coreProperties>
</file>