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7" r:id="rId4"/>
    <p:sldId id="261" r:id="rId5"/>
    <p:sldId id="258" r:id="rId6"/>
    <p:sldId id="262" r:id="rId7"/>
    <p:sldId id="257" r:id="rId8"/>
    <p:sldId id="259" r:id="rId9"/>
    <p:sldId id="260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2" r:id="rId25"/>
    <p:sldId id="283" r:id="rId26"/>
    <p:sldId id="284" r:id="rId27"/>
    <p:sldId id="285" r:id="rId28"/>
    <p:sldId id="286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7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0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3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AFC7-DC0C-B24D-8340-5EDCF449487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ost </a:t>
            </a:r>
            <a:r>
              <a:rPr lang="en-US" dirty="0" err="1" smtClean="0"/>
              <a:t>muons</a:t>
            </a:r>
            <a:r>
              <a:rPr lang="en-US" dirty="0" smtClean="0"/>
              <a:t>	and radial B-field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Quad Scraping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S. Kim</a:t>
            </a:r>
          </a:p>
          <a:p>
            <a:r>
              <a:rPr lang="en-US" smtClean="0"/>
              <a:t>September 22,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65745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8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8846" y="751137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</a:t>
            </a:r>
            <a:r>
              <a:rPr lang="en-US" dirty="0" err="1" smtClean="0"/>
              <a:t>quadrupoles</a:t>
            </a:r>
            <a:r>
              <a:rPr lang="en-US" dirty="0" smtClean="0"/>
              <a:t> with independently powered plates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2311" y="1719098"/>
            <a:ext cx="699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Solve Laplace </a:t>
            </a:r>
            <a:r>
              <a:rPr lang="en-US" dirty="0" err="1" smtClean="0"/>
              <a:t>eqn</a:t>
            </a:r>
            <a:r>
              <a:rPr lang="en-US" dirty="0" smtClean="0"/>
              <a:t> for quad with a single plate at voltage and the remaining 3 at ground – for each of the four plates in turn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=&gt; 4 maps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Linear combination of the 4 maps scaled by relative voltage yields effective dipole kick and </a:t>
            </a:r>
            <a:r>
              <a:rPr lang="en-US" dirty="0" err="1" smtClean="0"/>
              <a:t>quadrupole</a:t>
            </a:r>
            <a:r>
              <a:rPr lang="en-US" dirty="0" smtClean="0"/>
              <a:t> focusing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1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36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tage_vs_plate_inn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199"/>
            <a:ext cx="4663441" cy="3108960"/>
          </a:xfrm>
          <a:prstGeom prst="rect">
            <a:avLst/>
          </a:prstGeom>
        </p:spPr>
      </p:pic>
      <p:pic>
        <p:nvPicPr>
          <p:cNvPr id="3" name="Picture 2" descr="Voltage_vs_plate_bott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48" y="3916680"/>
            <a:ext cx="4663440" cy="3108960"/>
          </a:xfrm>
          <a:prstGeom prst="rect">
            <a:avLst/>
          </a:prstGeom>
        </p:spPr>
      </p:pic>
      <p:pic>
        <p:nvPicPr>
          <p:cNvPr id="4" name="Picture 3" descr="Voltage_vs_plate_out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0" y="2114402"/>
            <a:ext cx="4663440" cy="3108960"/>
          </a:xfrm>
          <a:prstGeom prst="rect">
            <a:avLst/>
          </a:prstGeom>
        </p:spPr>
      </p:pic>
      <p:pic>
        <p:nvPicPr>
          <p:cNvPr id="5" name="Picture 4" descr="Voltage_vs_plate_to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67" y="-157011"/>
            <a:ext cx="4663440" cy="31089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57" y="379441"/>
            <a:ext cx="268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map for each of four quad plates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8227" y="6093097"/>
            <a:ext cx="88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7448" y="3732014"/>
            <a:ext cx="67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3909" y="656440"/>
            <a:ext cx="50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9664" y="3916680"/>
            <a:ext cx="7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3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4129" y="5324808"/>
            <a:ext cx="435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Tunes at Injection               Tunes after ramp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       0.9137                             0.9039     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       0.4090                             0.4403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156" y="140273"/>
            <a:ext cx="359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orbit, tunes, and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 at injection and after ramp</a:t>
            </a:r>
            <a:endParaRPr lang="en-US" dirty="0"/>
          </a:p>
        </p:txBody>
      </p:sp>
      <p:pic>
        <p:nvPicPr>
          <p:cNvPr id="8" name="Picture 7" descr="QuadScrapetwi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2199647"/>
            <a:ext cx="4391433" cy="2927621"/>
          </a:xfrm>
          <a:prstGeom prst="rect">
            <a:avLst/>
          </a:prstGeom>
        </p:spPr>
      </p:pic>
      <p:pic>
        <p:nvPicPr>
          <p:cNvPr id="10" name="Picture 9" descr="QuadScrapeC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" y="2199647"/>
            <a:ext cx="4391432" cy="29276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2796" y="3185671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Closed orbit after ramp at 0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80024"/>
              </p:ext>
            </p:extLst>
          </p:nvPr>
        </p:nvGraphicFramePr>
        <p:xfrm>
          <a:off x="5483309" y="447856"/>
          <a:ext cx="3528711" cy="159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82"/>
                <a:gridCol w="599018"/>
                <a:gridCol w="739786"/>
                <a:gridCol w="778722"/>
                <a:gridCol w="790703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Outer</a:t>
                      </a:r>
                      <a:endParaRPr lang="en-US" sz="1400" dirty="0"/>
                    </a:p>
                  </a:txBody>
                  <a:tcPr/>
                </a:tc>
              </a:tr>
              <a:tr h="2810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117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275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06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83527" y="94107"/>
            <a:ext cx="25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voltage at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27100"/>
            <a:ext cx="7150100" cy="4991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3815" y="5940144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3744" y="3076487"/>
            <a:ext cx="25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E821 Quad voltage ramp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2666096" y="4291304"/>
            <a:ext cx="96827" cy="1648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9035" y="362868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0194" y="732200"/>
            <a:ext cx="646804" cy="813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48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dScrapeR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3380178"/>
            <a:ext cx="5011945" cy="33412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QuadScrapeRa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172395"/>
            <a:ext cx="4710234" cy="314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63" y="615297"/>
            <a:ext cx="321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At t=0, inject </a:t>
            </a:r>
            <a:r>
              <a:rPr lang="en-US" dirty="0" err="1" smtClean="0"/>
              <a:t>muons</a:t>
            </a:r>
            <a:r>
              <a:rPr lang="en-US" dirty="0" smtClean="0"/>
              <a:t> on displaced closed orbit.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Track 1000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plate voltage ramps as in E821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(Plot shows orbit at exit of Q4 on each turn)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 smtClean="0"/>
              <a:t>Orbit shifted to center of aperture as quads ramp to nominal (symmetric voltage)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309" y="4007321"/>
            <a:ext cx="331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A small horizontal </a:t>
            </a:r>
            <a:r>
              <a:rPr lang="en-US" i="1" dirty="0" err="1" smtClean="0"/>
              <a:t>betatron</a:t>
            </a:r>
            <a:r>
              <a:rPr lang="en-US" i="1" dirty="0" smtClean="0"/>
              <a:t> oscillation is introduced by the ramp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426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4330" y="703020"/>
            <a:ext cx="21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Simulation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0177" y="1676742"/>
            <a:ext cx="771838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70k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distribution generated by </a:t>
            </a:r>
            <a:r>
              <a:rPr lang="en-US" dirty="0" err="1" smtClean="0"/>
              <a:t>Ditkys</a:t>
            </a:r>
            <a:r>
              <a:rPr lang="en-US" dirty="0" smtClean="0"/>
              <a:t> et. al.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Injected through hole in </a:t>
            </a:r>
            <a:r>
              <a:rPr lang="en-US" dirty="0" err="1" smtClean="0"/>
              <a:t>backleg</a:t>
            </a:r>
            <a:r>
              <a:rPr lang="en-US" dirty="0" smtClean="0"/>
              <a:t> iron, dipole fringe, inflector – includes scattering in inflector end coil. </a:t>
            </a:r>
            <a:r>
              <a:rPr lang="en-US" dirty="0" err="1" smtClean="0"/>
              <a:t>Wuzeng</a:t>
            </a:r>
            <a:r>
              <a:rPr lang="en-US" dirty="0" smtClean="0"/>
              <a:t> maps for </a:t>
            </a:r>
            <a:r>
              <a:rPr lang="en-US" dirty="0" err="1" smtClean="0"/>
              <a:t>Bfield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Kicker field based on field map. Amplitude tuned for optimum capture and minimum residual CBO.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Kicker </a:t>
            </a:r>
            <a:r>
              <a:rPr lang="en-US" dirty="0"/>
              <a:t>t</a:t>
            </a:r>
            <a:r>
              <a:rPr lang="en-US" dirty="0" smtClean="0"/>
              <a:t>emporal dependence as measured for prototype </a:t>
            </a:r>
            <a:r>
              <a:rPr lang="en-US" dirty="0" err="1" smtClean="0"/>
              <a:t>Blumlein</a:t>
            </a:r>
            <a:r>
              <a:rPr lang="en-US" dirty="0" smtClean="0"/>
              <a:t> kicker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Quadrupole</a:t>
            </a:r>
            <a:r>
              <a:rPr lang="en-US" dirty="0" smtClean="0"/>
              <a:t> E-field represented by maps </a:t>
            </a:r>
            <a:r>
              <a:rPr lang="en-US" dirty="0" err="1" smtClean="0"/>
              <a:t>generagted</a:t>
            </a:r>
            <a:r>
              <a:rPr lang="en-US" dirty="0" smtClean="0"/>
              <a:t> with FEMM. Nominal voltage  </a:t>
            </a:r>
            <a:r>
              <a:rPr lang="en-US" dirty="0"/>
              <a:t>±</a:t>
            </a:r>
            <a:r>
              <a:rPr lang="en-US" dirty="0" smtClean="0"/>
              <a:t>32kV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ramp as in NIM A503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45mm collimators as per doc </a:t>
            </a:r>
            <a:r>
              <a:rPr lang="en-US" dirty="0" err="1" smtClean="0"/>
              <a:t>db</a:t>
            </a:r>
            <a:r>
              <a:rPr lang="en-US" dirty="0" smtClean="0"/>
              <a:t> 3824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9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EndOfTracking_phase_space.dat_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3" y="735118"/>
            <a:ext cx="4711931" cy="4711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8484" y="5500368"/>
            <a:ext cx="147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scraping</a:t>
            </a:r>
            <a:endParaRPr lang="en-US" dirty="0"/>
          </a:p>
        </p:txBody>
      </p:sp>
      <p:pic>
        <p:nvPicPr>
          <p:cNvPr id="8" name="Picture 7" descr="EndOfTracking_phase_space.dat_h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7" y="744367"/>
            <a:ext cx="4719014" cy="4719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2135" y="22192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distributions after 300 turns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05917" y="5477349"/>
            <a:ext cx="179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scraping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0972" y="5969818"/>
            <a:ext cx="263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2357/70000 (3.4%) stored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0244" y="5987018"/>
            <a:ext cx="26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2153/70000  (3.1%)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4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0054" y="1231246"/>
            <a:ext cx="63735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E821 quad scraping strategy: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injection, inner and outer and top and bottom quad plates are powered asymmetrically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closed orbit is displaced from the center of the storage volume by about 2.5mm.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effective aperture is reduced by the offset of the closed orbit – so that </a:t>
            </a:r>
            <a:r>
              <a:rPr lang="en-US" dirty="0" err="1" smtClean="0"/>
              <a:t>muons</a:t>
            </a:r>
            <a:r>
              <a:rPr lang="en-US" dirty="0" smtClean="0"/>
              <a:t> outside the reduced aperture are scraped off and removed from the distribution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symmetry is restored after 30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 (200 turns).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Closed orbit is restored to the </a:t>
            </a:r>
            <a:r>
              <a:rPr lang="en-US" dirty="0" err="1" smtClean="0">
                <a:cs typeface="Symbol" charset="2"/>
              </a:rPr>
              <a:t>midplane</a:t>
            </a:r>
            <a:r>
              <a:rPr lang="en-US" dirty="0" smtClean="0">
                <a:cs typeface="Symbol" charset="2"/>
              </a:rPr>
              <a:t> and magic radius.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Leaving 1.25 mm clearance between the extreme of the distribution and the aperture as defined by the collimators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0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 descr="EndOfTracking_phase_space.dat_xy_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0" y="1393176"/>
            <a:ext cx="4179526" cy="4179526"/>
          </a:xfrm>
          <a:prstGeom prst="rect">
            <a:avLst/>
          </a:prstGeom>
        </p:spPr>
      </p:pic>
      <p:pic>
        <p:nvPicPr>
          <p:cNvPr id="5" name="Picture 4" descr="EndOfTracking_phase_space.dat_xy_h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62" y="1393176"/>
            <a:ext cx="4178808" cy="4178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3540" y="5769967"/>
            <a:ext cx="147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scraping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3192" y="5831612"/>
            <a:ext cx="129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scraping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1672" y="283567"/>
            <a:ext cx="388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Transverse distributions </a:t>
            </a:r>
            <a:r>
              <a:rPr lang="en-US" dirty="0" smtClean="0"/>
              <a:t>after </a:t>
            </a:r>
            <a:r>
              <a:rPr lang="en-US" smtClean="0"/>
              <a:t>300 turns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0506" y="4804644"/>
            <a:ext cx="131784" cy="395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47885" y="5379763"/>
            <a:ext cx="443273" cy="451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8417" y="6209116"/>
            <a:ext cx="26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2153/70000  (3.1%) stored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01169" y="6200944"/>
            <a:ext cx="263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2357/70000 (3.4%)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0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9914" y="36987"/>
            <a:ext cx="394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Motion of centroid of </a:t>
            </a:r>
            <a:r>
              <a:rPr lang="en-US" dirty="0" err="1" smtClean="0"/>
              <a:t>muon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6" name="Picture 5" descr="Beam_centroid_scraping_horizon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55" y="283029"/>
            <a:ext cx="5549100" cy="3236976"/>
          </a:xfrm>
          <a:prstGeom prst="rect">
            <a:avLst/>
          </a:prstGeom>
        </p:spPr>
      </p:pic>
      <p:pic>
        <p:nvPicPr>
          <p:cNvPr id="7" name="Picture 6" descr="Beam_centroid_scraping_ver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31" y="3521075"/>
            <a:ext cx="5549100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8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967" y="2775477"/>
            <a:ext cx="261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of width of </a:t>
            </a:r>
            <a:r>
              <a:rPr lang="en-US" dirty="0" err="1" smtClean="0"/>
              <a:t>muon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10" name="Picture 9" descr="Beam_moments_scraping_horizon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6" y="3521982"/>
            <a:ext cx="5634005" cy="3286505"/>
          </a:xfrm>
          <a:prstGeom prst="rect">
            <a:avLst/>
          </a:prstGeom>
        </p:spPr>
      </p:pic>
      <p:pic>
        <p:nvPicPr>
          <p:cNvPr id="11" name="Picture 10" descr="Beam_moments_scraping_ver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68" y="129968"/>
            <a:ext cx="564315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1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5128" y="691651"/>
            <a:ext cx="798167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of injection, scraping and capture</a:t>
            </a:r>
          </a:p>
          <a:p>
            <a:endParaRPr lang="en-US" dirty="0"/>
          </a:p>
          <a:p>
            <a:r>
              <a:rPr lang="en-US" dirty="0" smtClean="0"/>
              <a:t>Distribution at end of M5 line is generated with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95% emittance ~ 40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1.1 % energy width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3% energy cutoff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120ns pulse length with ‘W’ distribution</a:t>
            </a:r>
          </a:p>
          <a:p>
            <a:endParaRPr lang="en-US" dirty="0"/>
          </a:p>
          <a:p>
            <a:r>
              <a:rPr lang="en-US" dirty="0" smtClean="0"/>
              <a:t>Distribution is tracked through </a:t>
            </a:r>
            <a:r>
              <a:rPr lang="en-US" dirty="0" err="1" smtClean="0"/>
              <a:t>backleg</a:t>
            </a:r>
            <a:r>
              <a:rPr lang="en-US" dirty="0" smtClean="0"/>
              <a:t>, fringe, inflector, with scattering in end coils</a:t>
            </a:r>
          </a:p>
          <a:p>
            <a:endParaRPr lang="en-US" dirty="0" smtClean="0"/>
          </a:p>
          <a:p>
            <a:r>
              <a:rPr lang="en-US" dirty="0" smtClean="0"/>
              <a:t>Kicker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field profile as computed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Temporal profile as measured</a:t>
            </a:r>
          </a:p>
          <a:p>
            <a:endParaRPr lang="en-US" dirty="0"/>
          </a:p>
          <a:p>
            <a:r>
              <a:rPr lang="en-US" dirty="0" smtClean="0"/>
              <a:t>Quads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D field maps of each plate at V with others at 0 superposed for scraping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Initial Scraping voltages 71% of full voltage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voltage corresponds ~ to field index 0.185 </a:t>
            </a:r>
          </a:p>
        </p:txBody>
      </p:sp>
    </p:spTree>
    <p:extLst>
      <p:ext uri="{BB962C8B-B14F-4D97-AF65-F5344CB8AC3E}">
        <p14:creationId xmlns:p14="http://schemas.microsoft.com/office/powerpoint/2010/main" val="242191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8846" y="751137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</a:t>
            </a:r>
            <a:r>
              <a:rPr lang="en-US" dirty="0" err="1" smtClean="0"/>
              <a:t>quadrupoles</a:t>
            </a:r>
            <a:r>
              <a:rPr lang="en-US" dirty="0" smtClean="0"/>
              <a:t> with independently powered plates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2311" y="1719098"/>
            <a:ext cx="699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Solve Laplace </a:t>
            </a:r>
            <a:r>
              <a:rPr lang="en-US" dirty="0" err="1" smtClean="0"/>
              <a:t>eqn</a:t>
            </a:r>
            <a:r>
              <a:rPr lang="en-US" dirty="0" smtClean="0"/>
              <a:t> for quad with a single plate at voltage and the remaining 3 at ground – for each of the four plates in turn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=&gt; 4 maps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Linear combination of the 4 maps scaled by relative voltage yields effective dipole kick and </a:t>
            </a:r>
            <a:r>
              <a:rPr lang="en-US" dirty="0" err="1" smtClean="0"/>
              <a:t>quadrupole</a:t>
            </a:r>
            <a:r>
              <a:rPr lang="en-US" dirty="0" smtClean="0"/>
              <a:t> focusing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4129" y="5324808"/>
            <a:ext cx="435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Tunes at Injection               Tunes after ramp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       0.9137                             0.9039     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       0.4090                             0.4403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156" y="140273"/>
            <a:ext cx="359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orbit, tunes, and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 at injection and after ramp</a:t>
            </a:r>
            <a:endParaRPr lang="en-US" dirty="0"/>
          </a:p>
        </p:txBody>
      </p:sp>
      <p:pic>
        <p:nvPicPr>
          <p:cNvPr id="8" name="Picture 7" descr="QuadScrapetwi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2199647"/>
            <a:ext cx="4391433" cy="2927621"/>
          </a:xfrm>
          <a:prstGeom prst="rect">
            <a:avLst/>
          </a:prstGeom>
        </p:spPr>
      </p:pic>
      <p:pic>
        <p:nvPicPr>
          <p:cNvPr id="10" name="Picture 9" descr="QuadScrapeC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" y="2199647"/>
            <a:ext cx="4391432" cy="29276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2796" y="3185671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Closed orbit after ramp at 0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80024"/>
              </p:ext>
            </p:extLst>
          </p:nvPr>
        </p:nvGraphicFramePr>
        <p:xfrm>
          <a:off x="5483309" y="447856"/>
          <a:ext cx="3528711" cy="159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82"/>
                <a:gridCol w="599018"/>
                <a:gridCol w="739786"/>
                <a:gridCol w="778722"/>
                <a:gridCol w="790703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Outer</a:t>
                      </a:r>
                      <a:endParaRPr lang="en-US" sz="1400" dirty="0"/>
                    </a:p>
                  </a:txBody>
                  <a:tcPr/>
                </a:tc>
              </a:tr>
              <a:tr h="2810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117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275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06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83527" y="94107"/>
            <a:ext cx="25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voltage at injection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9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27100"/>
            <a:ext cx="7150100" cy="4991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3815" y="5940144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3744" y="3076487"/>
            <a:ext cx="25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E821 Quad voltage ramp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2666096" y="4291304"/>
            <a:ext cx="96827" cy="1648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9035" y="362868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0194" y="732200"/>
            <a:ext cx="646804" cy="813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8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dScrapeR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3380178"/>
            <a:ext cx="5011945" cy="33412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 descr="QuadScrapeRa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172395"/>
            <a:ext cx="4710234" cy="314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63" y="615297"/>
            <a:ext cx="321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At t=0, inject </a:t>
            </a:r>
            <a:r>
              <a:rPr lang="en-US" dirty="0" err="1" smtClean="0"/>
              <a:t>muons</a:t>
            </a:r>
            <a:r>
              <a:rPr lang="en-US" dirty="0" smtClean="0"/>
              <a:t> on displaced closed orbit.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Track 1000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plate voltage ramps as in E821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(Plot shows orbit at exit of Q4 on each turn)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 smtClean="0"/>
              <a:t>Orbit shifted to center of aperture as quads ramp to nominal (symmetric voltage)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309" y="4007321"/>
            <a:ext cx="331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A small horizontal </a:t>
            </a:r>
            <a:r>
              <a:rPr lang="en-US" i="1" dirty="0" err="1" smtClean="0"/>
              <a:t>betatron</a:t>
            </a:r>
            <a:r>
              <a:rPr lang="en-US" i="1" dirty="0" smtClean="0"/>
              <a:t> oscillation is introduced by the ramp</a:t>
            </a:r>
            <a:endParaRPr lang="en-US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5128" y="691651"/>
            <a:ext cx="798167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of injection, scraping and capture</a:t>
            </a:r>
          </a:p>
          <a:p>
            <a:endParaRPr lang="en-US" dirty="0"/>
          </a:p>
          <a:p>
            <a:r>
              <a:rPr lang="en-US" dirty="0" smtClean="0"/>
              <a:t>Distribution at end of M5 line is generated with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95% emittance ~ 40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1.1 % energy width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3% energy cutoff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120ns pulse length with ‘W’ distribution</a:t>
            </a:r>
          </a:p>
          <a:p>
            <a:endParaRPr lang="en-US" dirty="0"/>
          </a:p>
          <a:p>
            <a:r>
              <a:rPr lang="en-US" dirty="0" smtClean="0"/>
              <a:t>Distribution is tracked through </a:t>
            </a:r>
            <a:r>
              <a:rPr lang="en-US" dirty="0" err="1" smtClean="0"/>
              <a:t>backleg</a:t>
            </a:r>
            <a:r>
              <a:rPr lang="en-US" dirty="0" smtClean="0"/>
              <a:t>, fringe, inflector, with scattering in end coils</a:t>
            </a:r>
          </a:p>
          <a:p>
            <a:endParaRPr lang="en-US" dirty="0" smtClean="0"/>
          </a:p>
          <a:p>
            <a:r>
              <a:rPr lang="en-US" dirty="0" smtClean="0"/>
              <a:t>Kicker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field profile as computed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Temporal profile as measured</a:t>
            </a:r>
          </a:p>
          <a:p>
            <a:endParaRPr lang="en-US" dirty="0"/>
          </a:p>
          <a:p>
            <a:r>
              <a:rPr lang="en-US" dirty="0" smtClean="0"/>
              <a:t>Quads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D field maps of each plate at V with others at 0 superposed for scraping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Initial Scraping voltages 71% of full voltage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voltage corresponds ~ to field index 0.185 </a:t>
            </a:r>
          </a:p>
        </p:txBody>
      </p:sp>
    </p:spTree>
    <p:extLst>
      <p:ext uri="{BB962C8B-B14F-4D97-AF65-F5344CB8AC3E}">
        <p14:creationId xmlns:p14="http://schemas.microsoft.com/office/powerpoint/2010/main" val="242191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st_mu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83" y="1382076"/>
            <a:ext cx="5144562" cy="51445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80596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10 runs, 1 E6 </a:t>
            </a:r>
            <a:r>
              <a:rPr lang="en-US" dirty="0" err="1" smtClean="0"/>
              <a:t>muons</a:t>
            </a:r>
            <a:r>
              <a:rPr lang="en-US" dirty="0" smtClean="0"/>
              <a:t> total at end of M5 line</a:t>
            </a:r>
          </a:p>
          <a:p>
            <a:r>
              <a:rPr lang="en-US" dirty="0" smtClean="0"/>
              <a:t>Of the 50k stored, 2 </a:t>
            </a:r>
            <a:r>
              <a:rPr lang="en-US" dirty="0" err="1" smtClean="0"/>
              <a:t>muons</a:t>
            </a:r>
            <a:r>
              <a:rPr lang="en-US" dirty="0" smtClean="0"/>
              <a:t> are lost in the interval between the end of scraping at 30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s</a:t>
            </a:r>
          </a:p>
          <a:p>
            <a:r>
              <a:rPr lang="en-US" dirty="0"/>
              <a:t> </a:t>
            </a:r>
            <a:r>
              <a:rPr lang="en-US" dirty="0" smtClean="0"/>
              <a:t>   and end of tracking at 104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(700 turns)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06" y="2172529"/>
            <a:ext cx="338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 100 </a:t>
            </a:r>
            <a:r>
              <a:rPr lang="en-US" dirty="0" err="1" smtClean="0"/>
              <a:t>muons</a:t>
            </a:r>
            <a:endParaRPr lang="en-US" dirty="0" smtClean="0"/>
          </a:p>
          <a:p>
            <a:r>
              <a:rPr lang="en-US" dirty="0" smtClean="0"/>
              <a:t>are lost in the interval 10 – 100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as shown at right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9725" y="397052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=0.185, V=32 kV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9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_lo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4" y="1030680"/>
            <a:ext cx="5601936" cy="5601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2231" y="24507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time into fill –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7732" y="2259070"/>
            <a:ext cx="159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 = 30 ppm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28272" y="5834225"/>
            <a:ext cx="938672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57113" y="5512166"/>
            <a:ext cx="706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scraping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0210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lost_muons_index_14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7" y="521868"/>
            <a:ext cx="4345348" cy="4352938"/>
          </a:xfrm>
          <a:prstGeom prst="rect">
            <a:avLst/>
          </a:prstGeom>
        </p:spPr>
      </p:pic>
      <p:pic>
        <p:nvPicPr>
          <p:cNvPr id="6" name="Picture 5" descr="lost_muons_index_16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64" y="595487"/>
            <a:ext cx="4346496" cy="43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2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lost_muons_index_17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71878"/>
            <a:ext cx="3040650" cy="3040650"/>
          </a:xfrm>
          <a:prstGeom prst="rect">
            <a:avLst/>
          </a:prstGeom>
        </p:spPr>
      </p:pic>
      <p:pic>
        <p:nvPicPr>
          <p:cNvPr id="7" name="Picture 6" descr="lost_muons_index_175_noscr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6" y="168364"/>
            <a:ext cx="3191256" cy="3191256"/>
          </a:xfrm>
          <a:prstGeom prst="rect">
            <a:avLst/>
          </a:prstGeom>
        </p:spPr>
      </p:pic>
      <p:pic>
        <p:nvPicPr>
          <p:cNvPr id="8" name="Picture 7" descr="lost_muons_index_175_misalig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04" y="3543658"/>
            <a:ext cx="3314341" cy="3314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774" y="2080906"/>
            <a:ext cx="106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scraping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61616" y="168364"/>
            <a:ext cx="180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 0.175, 30.3 kV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3297" y="5111650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Muons</a:t>
            </a:r>
            <a:r>
              <a:rPr lang="en-US" dirty="0" smtClean="0"/>
              <a:t> remaining -&gt; 100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4734" y="4739297"/>
            <a:ext cx="2097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Collimator misalignment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3270" y="2589550"/>
            <a:ext cx="9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scraping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3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lost_muons_nodq_scrap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16" y="1285752"/>
            <a:ext cx="3128784" cy="3128784"/>
          </a:xfrm>
          <a:prstGeom prst="rect">
            <a:avLst/>
          </a:prstGeom>
        </p:spPr>
      </p:pic>
      <p:pic>
        <p:nvPicPr>
          <p:cNvPr id="7" name="Picture 6" descr="lost_muons_index_18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56" y="3308460"/>
            <a:ext cx="3238543" cy="3238543"/>
          </a:xfrm>
          <a:prstGeom prst="rect">
            <a:avLst/>
          </a:prstGeom>
        </p:spPr>
      </p:pic>
      <p:pic>
        <p:nvPicPr>
          <p:cNvPr id="8" name="Picture 7" descr="lost_muons_noscrap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24"/>
            <a:ext cx="2920578" cy="2920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2532" y="26655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n=0.185, 32 kV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5495" y="3308460"/>
            <a:ext cx="129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scraping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1606" y="5221410"/>
            <a:ext cx="416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scraping voltage anti-symmetrically      -&gt; steering but no tune shift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in </a:t>
            </a:r>
            <a:r>
              <a:rPr lang="en-US" dirty="0" smtClean="0"/>
              <a:t>-&gt; V</a:t>
            </a:r>
            <a:r>
              <a:rPr lang="en-US" baseline="-25000" dirty="0" smtClean="0"/>
              <a:t>in</a:t>
            </a:r>
            <a:r>
              <a:rPr lang="en-US" dirty="0" smtClean="0"/>
              <a:t> +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V,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-</a:t>
            </a:r>
            <a:r>
              <a:rPr lang="en-US" dirty="0"/>
              <a:t>&gt;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 -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V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bot</a:t>
            </a:r>
            <a:r>
              <a:rPr lang="en-US" dirty="0" smtClean="0"/>
              <a:t>-</a:t>
            </a:r>
            <a:r>
              <a:rPr lang="en-US" dirty="0"/>
              <a:t>&gt;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bot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V,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top</a:t>
            </a:r>
            <a:r>
              <a:rPr lang="en-US" dirty="0" smtClean="0"/>
              <a:t>-</a:t>
            </a:r>
            <a:r>
              <a:rPr lang="en-US" dirty="0"/>
              <a:t>&gt;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top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45277" y="4249255"/>
            <a:ext cx="438975" cy="972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15016" y="2399064"/>
            <a:ext cx="247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asymmetric scraping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4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lost_muons_index_175_quad_misal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52" y="2588274"/>
            <a:ext cx="3915496" cy="3915496"/>
          </a:xfrm>
          <a:prstGeom prst="rect">
            <a:avLst/>
          </a:prstGeom>
        </p:spPr>
      </p:pic>
      <p:pic>
        <p:nvPicPr>
          <p:cNvPr id="6" name="Picture 5" descr="lost_muons_175_quad_misalign_noscr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5594"/>
            <a:ext cx="3915496" cy="3915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831" y="374227"/>
            <a:ext cx="2339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 misalignment?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8419"/>
              </p:ext>
            </p:extLst>
          </p:nvPr>
        </p:nvGraphicFramePr>
        <p:xfrm>
          <a:off x="5544667" y="195420"/>
          <a:ext cx="2381738" cy="23042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92927"/>
                <a:gridCol w="698129"/>
                <a:gridCol w="690682"/>
              </a:tblGrid>
              <a:tr h="2508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Quad offsets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X[mm]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Y[mm]</a:t>
                      </a:r>
                      <a:endParaRPr lang="en-US" sz="1200" dirty="0"/>
                    </a:p>
                  </a:txBody>
                  <a:tcPr/>
                </a:tc>
              </a:tr>
              <a:tr h="2437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Q1 short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437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Q1 long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-1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Q2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Q2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-1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Q3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Q3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-1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Q4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Q4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-1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092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effici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69950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2041" y="294846"/>
            <a:ext cx="107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7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ial_10ppm_maxwe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48" y="1580130"/>
            <a:ext cx="4359351" cy="4359351"/>
          </a:xfrm>
          <a:prstGeom prst="rect">
            <a:avLst/>
          </a:prstGeom>
        </p:spPr>
      </p:pic>
      <p:pic>
        <p:nvPicPr>
          <p:cNvPr id="3" name="Picture 2" descr="lost_muons_index_14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130"/>
            <a:ext cx="4345348" cy="4352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1696" y="2953932"/>
            <a:ext cx="99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radial</a:t>
            </a:r>
            <a:r>
              <a:rPr lang="en-US" dirty="0" smtClean="0"/>
              <a:t> = 0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2107" y="2769266"/>
            <a:ext cx="159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radial</a:t>
            </a:r>
            <a:r>
              <a:rPr lang="en-US" dirty="0" smtClean="0"/>
              <a:t> = 10 ppm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20267" y="5309695"/>
            <a:ext cx="680997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51907" y="5309695"/>
            <a:ext cx="680997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4520" y="4960029"/>
            <a:ext cx="706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scraping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1110" y="4960029"/>
            <a:ext cx="706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scraping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889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fficiency_rad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925432"/>
            <a:ext cx="6737884" cy="5053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6353" y="209176"/>
            <a:ext cx="507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Dependence of number of lost </a:t>
            </a:r>
            <a:r>
              <a:rPr lang="en-US" dirty="0" err="1" smtClean="0"/>
              <a:t>muons</a:t>
            </a:r>
            <a:r>
              <a:rPr lang="en-US" dirty="0" smtClean="0"/>
              <a:t> on radial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iciency_cap_rad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_100ppm_closedorb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99" y="1212992"/>
            <a:ext cx="4305138" cy="4305138"/>
          </a:xfrm>
          <a:prstGeom prst="rect">
            <a:avLst/>
          </a:prstGeom>
        </p:spPr>
      </p:pic>
      <p:pic>
        <p:nvPicPr>
          <p:cNvPr id="5" name="Picture 4" descr="quad_misaligned_closedorb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3" y="1212992"/>
            <a:ext cx="4305138" cy="43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3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_lost_l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412" y="239059"/>
            <a:ext cx="580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distribution of  “lost” particles with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radial</a:t>
            </a:r>
            <a:r>
              <a:rPr lang="en-US" dirty="0" smtClean="0"/>
              <a:t> = 30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9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_scat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8824" y="298824"/>
            <a:ext cx="523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distribution of “lost” </a:t>
            </a:r>
            <a:r>
              <a:rPr lang="en-US" dirty="0" err="1" smtClean="0"/>
              <a:t>muons</a:t>
            </a:r>
            <a:r>
              <a:rPr lang="en-US" dirty="0" smtClean="0"/>
              <a:t> with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radial</a:t>
            </a:r>
            <a:r>
              <a:rPr lang="en-US" dirty="0" smtClean="0"/>
              <a:t> = 30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42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1216</Words>
  <Application>Microsoft Macintosh PowerPoint</Application>
  <PresentationFormat>On-screen Show (4:3)</PresentationFormat>
  <Paragraphs>273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Lost muons and radial B-field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Quad Scraping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17</cp:revision>
  <dcterms:created xsi:type="dcterms:W3CDTF">2016-10-18T17:54:53Z</dcterms:created>
  <dcterms:modified xsi:type="dcterms:W3CDTF">2016-10-27T18:03:48Z</dcterms:modified>
</cp:coreProperties>
</file>