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072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A1199-9A74-F146-A8AE-948E497B3789}" type="datetimeFigureOut">
              <a:rPr lang="en-US" smtClean="0"/>
              <a:t>8/26/15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FC1E-4F7B-644C-8BD5-9DFFD8B78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366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D53A4-EB58-6B47-8C30-F3B108EE8241}" type="datetimeFigureOut">
              <a:rPr lang="en-US" smtClean="0"/>
              <a:t>8/26/15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62E55-E91C-D84C-8171-36323BA94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44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78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9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1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6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6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0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1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2E3E2-1173-C04F-800F-210E650A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Effect of Removing Q1(Q3) short on capture efficiency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August 25,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ke_calorimeter.png"/>
          <p:cNvPicPr>
            <a:picLocks noChangeAspect="1"/>
          </p:cNvPicPr>
          <p:nvPr/>
        </p:nvPicPr>
        <p:blipFill>
          <a:blip r:embed="rId4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2320105"/>
            <a:ext cx="4445000" cy="3327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63888" y="3119709"/>
            <a:ext cx="1944216" cy="19442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uon_2000step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1256" y="2312589"/>
            <a:ext cx="4445000" cy="3327400"/>
          </a:xfrm>
          <a:prstGeom prst="rect">
            <a:avLst/>
          </a:prstGeom>
        </p:spPr>
      </p:pic>
      <p:sp>
        <p:nvSpPr>
          <p:cNvPr id="7" name="Donut 6"/>
          <p:cNvSpPr>
            <a:spLocks noChangeAspect="1"/>
          </p:cNvSpPr>
          <p:nvPr/>
        </p:nvSpPr>
        <p:spPr>
          <a:xfrm>
            <a:off x="3131840" y="2687661"/>
            <a:ext cx="2808312" cy="2808312"/>
          </a:xfrm>
          <a:prstGeom prst="donut">
            <a:avLst>
              <a:gd name="adj" fmla="val 16356"/>
            </a:avLst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27000"/>
                </a:schemeClr>
              </a:gs>
              <a:gs pos="80000">
                <a:schemeClr val="accent1">
                  <a:shade val="93000"/>
                  <a:satMod val="130000"/>
                  <a:alpha val="27000"/>
                </a:schemeClr>
              </a:gs>
              <a:gs pos="100000">
                <a:schemeClr val="accent1">
                  <a:shade val="94000"/>
                  <a:satMod val="135000"/>
                  <a:alpha val="27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63688" y="2903685"/>
            <a:ext cx="1936216" cy="576064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 rot="20700000">
            <a:off x="2395238" y="3023685"/>
            <a:ext cx="216024" cy="4572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20640000">
            <a:off x="2998982" y="2859093"/>
            <a:ext cx="216024" cy="43204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038600" y="2307405"/>
            <a:ext cx="723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inflector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2840805"/>
            <a:ext cx="775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ES quad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3831405"/>
            <a:ext cx="7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kickers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8444" y="234691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 short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97202" y="564750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Q3 short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257452" y="2708234"/>
            <a:ext cx="336165" cy="2589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608671" y="5363111"/>
            <a:ext cx="188868" cy="302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96000" y="499377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Q2 short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55447" y="372939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Q4 short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849187" y="3577950"/>
            <a:ext cx="421180" cy="302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701934" y="4812527"/>
            <a:ext cx="394066" cy="3028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7214" y="-89796"/>
            <a:ext cx="88632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000" dirty="0" smtClean="0"/>
              <a:t>Multiple scattering in Q1 short degrades injection efficiency. What happens if we remove it?</a:t>
            </a:r>
          </a:p>
          <a:p>
            <a:endParaRPr lang="en-US" sz="2000" dirty="0" smtClean="0"/>
          </a:p>
          <a:p>
            <a:r>
              <a:rPr lang="en-US" dirty="0" smtClean="0"/>
              <a:t>Consider two scenarios for evaluation of </a:t>
            </a:r>
            <a:r>
              <a:rPr lang="en-US" smtClean="0"/>
              <a:t>capture efficiently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Zero voltage in Q1-short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Zero voltage in Q1-short and Q3-short (symmetry)</a:t>
            </a:r>
          </a:p>
          <a:p>
            <a:r>
              <a:rPr lang="en-US" dirty="0" smtClean="0"/>
              <a:t>In both cases restore tune by increasing the voltage of the remaining quads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6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20360" y="295896"/>
            <a:ext cx="8704967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Nominal tunes with complete set of quads (n=0.185) 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x</a:t>
            </a:r>
            <a:r>
              <a:rPr lang="fr-FR" dirty="0" smtClean="0"/>
              <a:t> = 0.90386  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y</a:t>
            </a:r>
            <a:r>
              <a:rPr lang="fr-FR" dirty="0" smtClean="0"/>
              <a:t> = 0.43271 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Standard injection </a:t>
            </a:r>
            <a:r>
              <a:rPr lang="fr-FR" dirty="0" err="1" smtClean="0"/>
              <a:t>parameters</a:t>
            </a:r>
            <a:r>
              <a:rPr lang="fr-FR" dirty="0" smtClean="0"/>
              <a:t> (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inflector</a:t>
            </a:r>
            <a:r>
              <a:rPr lang="fr-FR" dirty="0" smtClean="0"/>
              <a:t> </a:t>
            </a:r>
            <a:r>
              <a:rPr lang="fr-FR" dirty="0" err="1" smtClean="0">
                <a:latin typeface="Symbol" charset="2"/>
                <a:cs typeface="Symbol" charset="2"/>
              </a:rPr>
              <a:t>b</a:t>
            </a:r>
            <a:r>
              <a:rPr lang="fr-FR" baseline="-25000" dirty="0" err="1" smtClean="0"/>
              <a:t>x</a:t>
            </a:r>
            <a:r>
              <a:rPr lang="fr-FR" dirty="0" smtClean="0"/>
              <a:t> =1.5m, </a:t>
            </a:r>
            <a:r>
              <a:rPr lang="fr-FR" dirty="0" smtClean="0">
                <a:latin typeface="Symbol" charset="2"/>
                <a:cs typeface="Symbol" charset="2"/>
              </a:rPr>
              <a:t>b</a:t>
            </a:r>
            <a:r>
              <a:rPr lang="fr-FR" baseline="-25000" dirty="0" smtClean="0"/>
              <a:t>y </a:t>
            </a:r>
            <a:r>
              <a:rPr lang="fr-FR" dirty="0" smtClean="0"/>
              <a:t>=10m, </a:t>
            </a:r>
            <a:r>
              <a:rPr lang="fr-FR" dirty="0" smtClean="0">
                <a:latin typeface="Symbol" charset="2"/>
                <a:cs typeface="Symbol" charset="2"/>
              </a:rPr>
              <a:t>h</a:t>
            </a:r>
            <a:r>
              <a:rPr lang="fr-FR" dirty="0" smtClean="0"/>
              <a:t>=0)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Inject</a:t>
            </a:r>
            <a:r>
              <a:rPr lang="fr-FR" dirty="0" smtClean="0"/>
              <a:t> </a:t>
            </a:r>
            <a:r>
              <a:rPr lang="fr-FR" dirty="0" err="1" smtClean="0"/>
              <a:t>Volodya’s</a:t>
            </a:r>
            <a:r>
              <a:rPr lang="fr-FR" dirty="0" smtClean="0"/>
              <a:t> distribution of 10,000 muons (~2%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spread</a:t>
            </a:r>
            <a:r>
              <a:rPr lang="fr-FR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 smtClean="0"/>
              <a:t>Include</a:t>
            </a:r>
            <a:r>
              <a:rPr lang="fr-FR" dirty="0" smtClean="0"/>
              <a:t> </a:t>
            </a:r>
            <a:r>
              <a:rPr lang="fr-FR" dirty="0" err="1" smtClean="0"/>
              <a:t>scattering</a:t>
            </a:r>
            <a:r>
              <a:rPr lang="fr-FR" dirty="0" smtClean="0"/>
              <a:t> in end </a:t>
            </a:r>
            <a:r>
              <a:rPr lang="fr-FR" dirty="0" err="1" smtClean="0"/>
              <a:t>coils</a:t>
            </a:r>
            <a:r>
              <a:rPr lang="fr-FR" dirty="0" smtClean="0"/>
              <a:t> of </a:t>
            </a:r>
            <a:r>
              <a:rPr lang="fr-FR" dirty="0" err="1" smtClean="0"/>
              <a:t>inflector</a:t>
            </a:r>
            <a:r>
              <a:rPr lang="fr-FR" dirty="0" smtClean="0"/>
              <a:t> and in quad plates –  </a:t>
            </a:r>
            <a:r>
              <a:rPr lang="fr-FR" b="1" i="1" dirty="0" smtClean="0"/>
              <a:t>for all 3 configurations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Configuration 1 =&gt; </a:t>
            </a:r>
            <a:r>
              <a:rPr lang="fr-FR" dirty="0" err="1" smtClean="0"/>
              <a:t>baseline</a:t>
            </a: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Configuration 2 =&gt; V=0 on quad plates for Q1 and Q3 short.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Configuration 3 =&gt; V=0 on quad plate Q1 short </a:t>
            </a:r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/>
              <a:t> </a:t>
            </a:r>
            <a:r>
              <a:rPr lang="fr-FR" dirty="0" smtClean="0"/>
              <a:t>       </a:t>
            </a:r>
            <a:r>
              <a:rPr lang="fr-FR" b="1" dirty="0" smtClean="0"/>
              <a:t>     configuration</a:t>
            </a:r>
            <a:r>
              <a:rPr lang="fr-FR" dirty="0" smtClean="0"/>
              <a:t>					</a:t>
            </a:r>
            <a:r>
              <a:rPr lang="fr-FR" b="1" dirty="0" smtClean="0"/>
              <a:t>Voltage			</a:t>
            </a:r>
            <a:r>
              <a:rPr lang="fr-FR" b="1" dirty="0" err="1" smtClean="0"/>
              <a:t>Number</a:t>
            </a:r>
            <a:r>
              <a:rPr lang="fr-FR" b="1" dirty="0" smtClean="0"/>
              <a:t> </a:t>
            </a:r>
            <a:r>
              <a:rPr lang="fr-FR" b="1" dirty="0" err="1" smtClean="0"/>
              <a:t>captured</a:t>
            </a:r>
            <a:endParaRPr lang="fr-FR" b="1" dirty="0" smtClean="0"/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complete</a:t>
            </a:r>
            <a:r>
              <a:rPr lang="fr-FR" dirty="0" smtClean="0"/>
              <a:t> set of quads </a:t>
            </a:r>
            <a:r>
              <a:rPr lang="fr-FR" dirty="0" err="1" smtClean="0"/>
              <a:t>at</a:t>
            </a:r>
            <a:r>
              <a:rPr lang="fr-FR" dirty="0" smtClean="0"/>
              <a:t> 				31.5 kV				381 (±20)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Eliminate</a:t>
            </a:r>
            <a:r>
              <a:rPr lang="fr-FR" dirty="0" smtClean="0"/>
              <a:t> Q1 &amp; Q3, </a:t>
            </a:r>
            <a:r>
              <a:rPr lang="fr-FR" dirty="0" err="1" smtClean="0"/>
              <a:t>remaining</a:t>
            </a:r>
            <a:r>
              <a:rPr lang="fr-FR" dirty="0" smtClean="0"/>
              <a:t> quads </a:t>
            </a:r>
            <a:r>
              <a:rPr lang="fr-FR" dirty="0" err="1" smtClean="0"/>
              <a:t>at</a:t>
            </a:r>
            <a:r>
              <a:rPr lang="fr-FR" dirty="0" smtClean="0"/>
              <a:t> 	38.7 kV				393 (±20)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 err="1" smtClean="0"/>
              <a:t>Eliminate</a:t>
            </a:r>
            <a:r>
              <a:rPr lang="fr-FR" dirty="0" smtClean="0"/>
              <a:t> Q1 , </a:t>
            </a:r>
            <a:r>
              <a:rPr lang="fr-FR" dirty="0" err="1" smtClean="0"/>
              <a:t>remaining</a:t>
            </a:r>
            <a:r>
              <a:rPr lang="fr-FR" dirty="0" smtClean="0"/>
              <a:t> quads </a:t>
            </a:r>
            <a:r>
              <a:rPr lang="fr-FR" dirty="0" err="1" smtClean="0"/>
              <a:t>at</a:t>
            </a:r>
            <a:r>
              <a:rPr lang="fr-FR" dirty="0" smtClean="0"/>
              <a:t>  		34.5 kV                              	345 (±19)</a:t>
            </a:r>
          </a:p>
          <a:p>
            <a:pPr marL="342900" indent="-342900">
              <a:buFont typeface="+mj-lt"/>
              <a:buAutoNum type="arabicPeriod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endParaRPr lang="fr-FR" dirty="0" smtClean="0"/>
          </a:p>
          <a:p>
            <a:r>
              <a:rPr lang="fr-FR" i="1" dirty="0" smtClean="0"/>
              <a:t>No </a:t>
            </a:r>
            <a:r>
              <a:rPr lang="fr-FR" i="1" dirty="0" err="1" smtClean="0"/>
              <a:t>significant</a:t>
            </a:r>
            <a:r>
              <a:rPr lang="fr-FR" i="1" dirty="0" smtClean="0"/>
              <a:t> </a:t>
            </a:r>
            <a:r>
              <a:rPr lang="fr-FR" i="1" dirty="0" err="1" smtClean="0"/>
              <a:t>difference</a:t>
            </a:r>
            <a:r>
              <a:rPr lang="fr-FR" i="1" dirty="0" smtClean="0"/>
              <a:t> in capture efficience if Q1 &amp;Q3 are </a:t>
            </a:r>
            <a:r>
              <a:rPr lang="fr-FR" i="1" dirty="0" err="1" smtClean="0"/>
              <a:t>removed</a:t>
            </a:r>
            <a:r>
              <a:rPr lang="fr-FR" i="1" dirty="0" smtClean="0"/>
              <a:t>, and voltage on </a:t>
            </a:r>
            <a:r>
              <a:rPr lang="fr-FR" i="1" dirty="0" err="1" smtClean="0"/>
              <a:t>remaining</a:t>
            </a:r>
            <a:r>
              <a:rPr lang="fr-FR" i="1" dirty="0" smtClean="0"/>
              <a:t> quads </a:t>
            </a:r>
            <a:r>
              <a:rPr lang="fr-FR" i="1" dirty="0" err="1" smtClean="0"/>
              <a:t>is</a:t>
            </a:r>
            <a:r>
              <a:rPr lang="fr-FR" i="1" dirty="0" smtClean="0"/>
              <a:t> </a:t>
            </a:r>
            <a:r>
              <a:rPr lang="fr-FR" i="1" dirty="0" err="1" smtClean="0"/>
              <a:t>increased</a:t>
            </a:r>
            <a:r>
              <a:rPr lang="fr-FR" i="1" dirty="0" smtClean="0"/>
              <a:t> to 38.7 kV. Note </a:t>
            </a:r>
            <a:r>
              <a:rPr lang="fr-FR" i="1" dirty="0" err="1" smtClean="0"/>
              <a:t>that</a:t>
            </a:r>
            <a:r>
              <a:rPr lang="fr-FR" i="1" dirty="0" smtClean="0"/>
              <a:t> </a:t>
            </a:r>
            <a:r>
              <a:rPr lang="fr-FR" i="1" dirty="0" err="1" smtClean="0"/>
              <a:t>this</a:t>
            </a:r>
            <a:r>
              <a:rPr lang="fr-FR" i="1" dirty="0" smtClean="0"/>
              <a:t> </a:t>
            </a:r>
            <a:r>
              <a:rPr lang="fr-FR" i="1" dirty="0" err="1" smtClean="0"/>
              <a:t>does</a:t>
            </a:r>
            <a:r>
              <a:rPr lang="fr-FR" i="1" dirty="0" smtClean="0"/>
              <a:t> not </a:t>
            </a:r>
            <a:r>
              <a:rPr lang="fr-FR" i="1" dirty="0" err="1" smtClean="0"/>
              <a:t>take</a:t>
            </a:r>
            <a:r>
              <a:rPr lang="fr-FR" i="1" dirty="0" smtClean="0"/>
              <a:t> </a:t>
            </a:r>
            <a:r>
              <a:rPr lang="fr-FR" i="1" dirty="0" err="1" smtClean="0"/>
              <a:t>into</a:t>
            </a:r>
            <a:r>
              <a:rPr lang="fr-FR" i="1" dirty="0" smtClean="0"/>
              <a:t> </a:t>
            </a:r>
            <a:r>
              <a:rPr lang="fr-FR" i="1" dirty="0" err="1" smtClean="0"/>
              <a:t>account</a:t>
            </a:r>
            <a:r>
              <a:rPr lang="fr-FR" i="1" dirty="0" smtClean="0"/>
              <a:t> the </a:t>
            </a:r>
            <a:r>
              <a:rPr lang="fr-FR" i="1" dirty="0" err="1" smtClean="0"/>
              <a:t>reduced</a:t>
            </a:r>
            <a:r>
              <a:rPr lang="fr-FR" i="1" dirty="0" smtClean="0"/>
              <a:t> multiple </a:t>
            </a:r>
            <a:r>
              <a:rPr lang="fr-FR" i="1" dirty="0" err="1" smtClean="0"/>
              <a:t>scattering</a:t>
            </a:r>
            <a:r>
              <a:rPr lang="fr-FR" i="1" dirty="0" smtClean="0"/>
              <a:t> </a:t>
            </a:r>
            <a:r>
              <a:rPr lang="fr-FR" i="1" dirty="0" err="1" smtClean="0"/>
              <a:t>from</a:t>
            </a:r>
            <a:r>
              <a:rPr lang="fr-FR" i="1" dirty="0" smtClean="0"/>
              <a:t> Q1 short.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8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horizontal_be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98" y="1639756"/>
            <a:ext cx="4945566" cy="3821575"/>
          </a:xfrm>
          <a:prstGeom prst="rect">
            <a:avLst/>
          </a:prstGeom>
        </p:spPr>
      </p:pic>
      <p:pic>
        <p:nvPicPr>
          <p:cNvPr id="3" name="Picture 2" descr="quad_vertical_bet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99" y="1639756"/>
            <a:ext cx="4946101" cy="3821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8365" y="493428"/>
            <a:ext cx="513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Closed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functions for three quad configurations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2859" y="1639756"/>
            <a:ext cx="115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87828" y="1639756"/>
            <a:ext cx="900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546" y="5622019"/>
            <a:ext cx="4204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Modulation of horizontal beta function is increased with removal of Q1 and Q3 short, from &lt;1 m to 3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52980" y="5646677"/>
            <a:ext cx="3897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 in modulation of vertical beta function ~ 1m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7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_horizontal_beta_op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6" y="2021025"/>
            <a:ext cx="4574312" cy="3534696"/>
          </a:xfrm>
          <a:prstGeom prst="rect">
            <a:avLst/>
          </a:prstGeom>
        </p:spPr>
      </p:pic>
      <p:pic>
        <p:nvPicPr>
          <p:cNvPr id="3" name="Picture 2" descr="quad_vertical_beta_ope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66" y="1982383"/>
            <a:ext cx="4624324" cy="3573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870" y="477202"/>
            <a:ext cx="85250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closed ring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functions are not relevant to injection due to mismatch</a:t>
            </a:r>
          </a:p>
          <a:p>
            <a:endParaRPr lang="en-US" dirty="0" smtClean="0"/>
          </a:p>
          <a:p>
            <a:r>
              <a:rPr lang="en-US" dirty="0" smtClean="0"/>
              <a:t>Effective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 functions are shown below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baseline (all quads powered) has slightly smaller aperture than either of the missing quad configurations, both horizontally and vertically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8043" y="5644181"/>
            <a:ext cx="643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quads effectively improve matching from inflector into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0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70089" y="590073"/>
            <a:ext cx="660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dispersion – energy aperture is reduced with missing quads</a:t>
            </a:r>
            <a:endParaRPr lang="en-US" dirty="0"/>
          </a:p>
        </p:txBody>
      </p:sp>
      <p:pic>
        <p:nvPicPr>
          <p:cNvPr id="6" name="Picture 5" descr="quad_eta_op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72" y="1090353"/>
            <a:ext cx="7055225" cy="5451765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218" y="808145"/>
            <a:ext cx="8621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Systematic due to uncertainty in transverse position of </a:t>
            </a:r>
            <a:r>
              <a:rPr lang="en-US" dirty="0" err="1" smtClean="0"/>
              <a:t>muon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The increased modulation of the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functions with the missing pair (Q1 and Q3)</a:t>
            </a:r>
          </a:p>
          <a:p>
            <a:pPr marL="285750" indent="-285750">
              <a:buFont typeface="Symbol" charset="0"/>
              <a:buChar char=" "/>
            </a:pPr>
            <a:r>
              <a:rPr lang="en-US" dirty="0" smtClean="0">
                <a:latin typeface="Symbol" charset="2"/>
                <a:cs typeface="Symbol" charset="2"/>
              </a:rPr>
              <a:t>=&gt; </a:t>
            </a:r>
            <a:r>
              <a:rPr lang="en-US" dirty="0" smtClean="0">
                <a:cs typeface="Symbol" charset="2"/>
              </a:rPr>
              <a:t>greater modulation of width of stored </a:t>
            </a:r>
            <a:r>
              <a:rPr lang="en-US" dirty="0" err="1" smtClean="0">
                <a:cs typeface="Symbol" charset="2"/>
              </a:rPr>
              <a:t>muon</a:t>
            </a:r>
            <a:r>
              <a:rPr lang="en-US" dirty="0" smtClean="0">
                <a:cs typeface="Symbol" charset="2"/>
              </a:rPr>
              <a:t> distribution</a:t>
            </a:r>
          </a:p>
          <a:p>
            <a:pPr marL="285750" indent="-285750">
              <a:buFont typeface="Symbol" charset="0"/>
              <a:buChar char=" "/>
            </a:pPr>
            <a:endParaRPr lang="en-US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Maximum width is determined by collimators and is independent of quad configuration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Increased modulation of </a:t>
            </a:r>
            <a:r>
              <a:rPr lang="en-US" dirty="0" smtClean="0">
                <a:latin typeface="Symbol" charset="2"/>
                <a:cs typeface="Symbol" charset="2"/>
              </a:rPr>
              <a:t>b </a:t>
            </a:r>
            <a:r>
              <a:rPr lang="en-US" dirty="0" smtClean="0">
                <a:cs typeface="Symbol" charset="2"/>
              </a:rPr>
              <a:t>implies minimum width (and therefore average) is smaller?</a:t>
            </a:r>
            <a:endParaRPr lang="en-US" dirty="0"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2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mSizeModul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42" y="1423893"/>
            <a:ext cx="4733365" cy="3657600"/>
          </a:xfrm>
          <a:prstGeom prst="rect">
            <a:avLst/>
          </a:prstGeom>
        </p:spPr>
      </p:pic>
      <p:pic>
        <p:nvPicPr>
          <p:cNvPr id="3" name="Picture 2" descr="BeamSizeModulation_vertic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991" y="1398369"/>
            <a:ext cx="4816198" cy="3721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1497" y="577246"/>
            <a:ext cx="375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Modulation of beam width and height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6453" y="1239227"/>
            <a:ext cx="131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width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4485" y="1252041"/>
            <a:ext cx="1368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height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395" y="5120912"/>
            <a:ext cx="484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of modulation of </a:t>
            </a:r>
            <a:r>
              <a:rPr lang="en-US" b="1" dirty="0" smtClean="0"/>
              <a:t>beam width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ncreases by ~ 50% with Q1 off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Increased by ~20% with Q1&amp;Q3 off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2164" y="5119977"/>
            <a:ext cx="4842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Depth of modulation of </a:t>
            </a:r>
            <a:r>
              <a:rPr lang="en-US" b="1" dirty="0" smtClean="0"/>
              <a:t>beam height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ncreases by ~ 25% with Q1 off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Negligible difference with Q1&amp;Q3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8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452" y="795316"/>
            <a:ext cx="155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Conclusion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18435" y="1872842"/>
            <a:ext cx="8043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Effect of zeroing voltage of Q1&amp;Q3 short quads, or Q1 short, on capture efficiency is negligible and small respectively  (excluding scattering)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If the effect of the reduced scattering (due to removal of the plates of Q1 plates) is included, capture efficiency is likely better with either configuration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Eliminating Q1&amp;Q3 short quads requires operating all remaining quads at ~39 kV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Eliminating quads increases asymmetry of lattice (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/>
              <a:t>-functions).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Systematics?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Resonances?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Next: Tracking study with Geant4 based injection simulation, with Q1 short and Q3 short removed?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8/27/15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2E3E2-1173-C04F-800F-210E650A72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4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3351</TotalTime>
  <Words>560</Words>
  <Application>Microsoft Macintosh PowerPoint</Application>
  <PresentationFormat>On-screen Show (4:3)</PresentationFormat>
  <Paragraphs>87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Effect of Removing Q1(Q3) short on capture efficiency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 of Removing Q1(Q3) short on capture efficiency</dc:title>
  <dc:creator>David Rubin</dc:creator>
  <cp:lastModifiedBy>David Rubin</cp:lastModifiedBy>
  <cp:revision>19</cp:revision>
  <dcterms:created xsi:type="dcterms:W3CDTF">2015-08-25T11:53:10Z</dcterms:created>
  <dcterms:modified xsi:type="dcterms:W3CDTF">2015-08-27T19:44:48Z</dcterms:modified>
</cp:coreProperties>
</file>