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3" r:id="rId2"/>
    <p:sldId id="260" r:id="rId3"/>
    <p:sldId id="274" r:id="rId4"/>
    <p:sldId id="266" r:id="rId5"/>
    <p:sldId id="267" r:id="rId6"/>
    <p:sldId id="258" r:id="rId7"/>
    <p:sldId id="277" r:id="rId8"/>
    <p:sldId id="278" r:id="rId9"/>
    <p:sldId id="264" r:id="rId10"/>
    <p:sldId id="263" r:id="rId11"/>
    <p:sldId id="259" r:id="rId12"/>
    <p:sldId id="257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21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B7DA0-2718-C140-8A5C-84994DEA57AE}" type="datetimeFigureOut">
              <a:rPr lang="en-US" smtClean="0"/>
              <a:t>4/9/13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469A1-F64A-9740-BECC-E4636ABE1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711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5C1AC-6504-6D40-B91F-50A909757543}" type="datetimeFigureOut">
              <a:rPr lang="en-US" smtClean="0"/>
              <a:t>4/9/13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0F180-FC71-9347-B7AE-F5291CB7B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961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34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9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7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9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11,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5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11,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02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11,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0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11,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82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11,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64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11,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3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April 11,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0D051-0302-964D-AF0D-92D9E665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1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7900" y="1587500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Phase space matching through injection channel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177513" y="3327400"/>
            <a:ext cx="19249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D. Rubin</a:t>
            </a:r>
          </a:p>
          <a:p>
            <a:pPr algn="ctr"/>
            <a:r>
              <a:rPr lang="en-US" sz="2400" dirty="0" smtClean="0"/>
              <a:t>April </a:t>
            </a:r>
            <a:r>
              <a:rPr lang="en-US" sz="2400" dirty="0" smtClean="0"/>
              <a:t>11, </a:t>
            </a:r>
            <a:r>
              <a:rPr lang="en-US" sz="2400" dirty="0" smtClean="0"/>
              <a:t>2013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11,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7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el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292100"/>
            <a:ext cx="8039100" cy="62611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11,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8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gnet_d19-m-3195-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24" y="300816"/>
            <a:ext cx="8151905" cy="62960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39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ta_eta-frin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853786"/>
            <a:ext cx="7770159" cy="600421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11,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" y="444500"/>
            <a:ext cx="88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Propagate backwards once around ring (cc) and then through fringe with gradient 3.625 T/m</a:t>
            </a:r>
          </a:p>
          <a:p>
            <a:r>
              <a:rPr lang="en-US" dirty="0"/>
              <a:t> </a:t>
            </a:r>
            <a:r>
              <a:rPr lang="en-US" dirty="0" smtClean="0"/>
              <a:t> The effective focusing is </a:t>
            </a:r>
            <a:r>
              <a:rPr lang="en-US" i="1" dirty="0" smtClean="0"/>
              <a:t>very strong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29275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ta_eta-inject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236518"/>
            <a:ext cx="7274859" cy="562148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11,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3900" y="406400"/>
            <a:ext cx="7503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other direction:</a:t>
            </a:r>
          </a:p>
          <a:p>
            <a:r>
              <a:rPr lang="en-US" dirty="0" smtClean="0"/>
              <a:t>Use the same β</a:t>
            </a:r>
            <a:r>
              <a:rPr lang="en-US" baseline="-25000" dirty="0" smtClean="0"/>
              <a:t>x</a:t>
            </a:r>
            <a:r>
              <a:rPr lang="en-US" dirty="0" smtClean="0"/>
              <a:t> β</a:t>
            </a:r>
            <a:r>
              <a:rPr lang="en-US" baseline="-25000" dirty="0" smtClean="0"/>
              <a:t>y</a:t>
            </a:r>
            <a:r>
              <a:rPr lang="en-US" dirty="0" smtClean="0"/>
              <a:t> that got beam through </a:t>
            </a:r>
            <a:r>
              <a:rPr lang="en-US" i="1" dirty="0" smtClean="0"/>
              <a:t>idea</a:t>
            </a:r>
            <a:r>
              <a:rPr lang="en-US" dirty="0" smtClean="0"/>
              <a:t>l inflector but this time include focusing of fringe.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16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flecto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1104900"/>
            <a:ext cx="8102600" cy="48006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11,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4700" y="406400"/>
            <a:ext cx="7436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 </a:t>
            </a:r>
            <a:r>
              <a:rPr lang="en-US" dirty="0" err="1" smtClean="0"/>
              <a:t>twiss</a:t>
            </a:r>
            <a:r>
              <a:rPr lang="en-US" dirty="0" smtClean="0"/>
              <a:t> parameters propagate through iron, cryostat, inflector into 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244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11,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d19-m-4337-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89540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54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11,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65500" y="5854700"/>
            <a:ext cx="4809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Effective gradient      G ≈ (1+cos(63.9))/2 (</a:t>
            </a:r>
            <a:r>
              <a:rPr lang="en-US" dirty="0" err="1" smtClean="0"/>
              <a:t>ΔB</a:t>
            </a:r>
            <a:r>
              <a:rPr lang="en-US" baseline="-25000" dirty="0" err="1" smtClean="0"/>
              <a:t>y</a:t>
            </a:r>
            <a:r>
              <a:rPr lang="en-US" dirty="0" smtClean="0"/>
              <a:t>/ΔR)</a:t>
            </a:r>
            <a:endParaRPr lang="en-US" dirty="0"/>
          </a:p>
        </p:txBody>
      </p:sp>
      <p:pic>
        <p:nvPicPr>
          <p:cNvPr id="13" name="Picture 12" descr="nathans_injec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59" y="649064"/>
            <a:ext cx="7243541" cy="4430936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>
            <a:off x="1244600" y="1638300"/>
            <a:ext cx="2692400" cy="495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7211" y="1446768"/>
            <a:ext cx="990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63.9 </a:t>
            </a:r>
            <a:r>
              <a:rPr lang="en-US" dirty="0" err="1" smtClean="0"/>
              <a:t>deg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914400" y="1168400"/>
            <a:ext cx="736600" cy="278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14400" y="1816100"/>
            <a:ext cx="901700" cy="139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112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11,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5</a:t>
            </a:fld>
            <a:endParaRPr lang="en-US"/>
          </a:p>
        </p:txBody>
      </p:sp>
      <p:pic>
        <p:nvPicPr>
          <p:cNvPr id="16" name="Picture 15" descr="nathans_field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"/>
            <a:ext cx="9144000" cy="615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7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ta_eta-r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539750"/>
            <a:ext cx="8176559" cy="631825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11,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50900" y="482600"/>
            <a:ext cx="6201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Twiss</a:t>
            </a:r>
            <a:r>
              <a:rPr lang="en-US" dirty="0" smtClean="0"/>
              <a:t> parameters (A-matrix) is chosen to be single valued in 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11,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7</a:t>
            </a:fld>
            <a:endParaRPr lang="en-US"/>
          </a:p>
        </p:txBody>
      </p:sp>
      <p:pic>
        <p:nvPicPr>
          <p:cNvPr id="15" name="Picture 14" descr="beta_eta_throughir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8875059" cy="68580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4343400" y="3606800"/>
            <a:ext cx="2311400" cy="3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905000" y="3644900"/>
            <a:ext cx="2438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13300" y="3237468"/>
            <a:ext cx="1044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turn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755900" y="3237468"/>
            <a:ext cx="1320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 turn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172200" y="5987018"/>
            <a:ext cx="185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Hole through iron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6921500" y="5511800"/>
            <a:ext cx="12700" cy="4752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400" y="63500"/>
            <a:ext cx="9150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dirty="0" smtClean="0"/>
              <a:t>,α at s=0 are chosen so that 40mm-mrad beam fits through inflector aperture.</a:t>
            </a:r>
          </a:p>
          <a:p>
            <a:r>
              <a:rPr lang="en-US" dirty="0" smtClean="0"/>
              <a:t>Quads upstream of iron (F-quads and D-quads) optimized to achieve reasonable values at 120m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4300" y="5987534"/>
            <a:ext cx="4100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(Energy aperture has not been </a:t>
            </a:r>
            <a:r>
              <a:rPr lang="en-US" dirty="0" smtClean="0"/>
              <a:t>optimized)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713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11,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2200" y="1409700"/>
            <a:ext cx="614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There will significant horizontal defocusing in dipole fringe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Better estimate of effective gradient will be determined from OPERA calculation of B-field along injection channel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Place focusing </a:t>
            </a:r>
            <a:r>
              <a:rPr lang="en-US" dirty="0" err="1" smtClean="0"/>
              <a:t>quadrupole</a:t>
            </a:r>
            <a:r>
              <a:rPr lang="en-US" dirty="0" smtClean="0"/>
              <a:t> in the injection line as close to the iron as possible in order to most effectively compensate fringe defocusing</a:t>
            </a:r>
          </a:p>
        </p:txBody>
      </p:sp>
    </p:spTree>
    <p:extLst>
      <p:ext uri="{BB962C8B-B14F-4D97-AF65-F5344CB8AC3E}">
        <p14:creationId xmlns:p14="http://schemas.microsoft.com/office/powerpoint/2010/main" val="1015643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ta_eta-zerofrin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53787"/>
            <a:ext cx="7770159" cy="600421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11,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7400" y="241300"/>
            <a:ext cx="72533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Suppose we choose β</a:t>
            </a:r>
            <a:r>
              <a:rPr lang="en-US" baseline="-25000" dirty="0" smtClean="0"/>
              <a:t>x</a:t>
            </a:r>
            <a:r>
              <a:rPr lang="en-US" dirty="0" smtClean="0"/>
              <a:t>  β</a:t>
            </a:r>
            <a:r>
              <a:rPr lang="en-US" baseline="-25000" dirty="0" smtClean="0"/>
              <a:t>y  </a:t>
            </a:r>
            <a:r>
              <a:rPr lang="en-US" dirty="0" smtClean="0"/>
              <a:t>at upstream end of inflector so that 40 mm-</a:t>
            </a:r>
            <a:r>
              <a:rPr lang="en-US" dirty="0" err="1" smtClean="0"/>
              <a:t>mrad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so that most of the beam fits through the inflector aperture</a:t>
            </a:r>
          </a:p>
          <a:p>
            <a:r>
              <a:rPr lang="en-US" dirty="0" smtClean="0"/>
              <a:t>(Assuming</a:t>
            </a:r>
            <a:r>
              <a:rPr lang="en-US" i="1" dirty="0" smtClean="0"/>
              <a:t> ideal </a:t>
            </a:r>
            <a:r>
              <a:rPr lang="en-US" dirty="0" smtClean="0"/>
              <a:t>inflector:  zero field, opened ends)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404473" y="5809734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52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3622</TotalTime>
  <Words>359</Words>
  <Application>Microsoft Macintosh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Rubin</dc:creator>
  <cp:lastModifiedBy>David Rubin</cp:lastModifiedBy>
  <cp:revision>35</cp:revision>
  <dcterms:created xsi:type="dcterms:W3CDTF">2012-12-14T15:13:13Z</dcterms:created>
  <dcterms:modified xsi:type="dcterms:W3CDTF">2013-04-11T17:45:47Z</dcterms:modified>
</cp:coreProperties>
</file>