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3" r:id="rId2"/>
    <p:sldId id="295" r:id="rId3"/>
    <p:sldId id="296" r:id="rId4"/>
    <p:sldId id="297" r:id="rId5"/>
    <p:sldId id="294" r:id="rId6"/>
    <p:sldId id="298" r:id="rId7"/>
    <p:sldId id="292" r:id="rId8"/>
    <p:sldId id="288" r:id="rId9"/>
    <p:sldId id="290" r:id="rId10"/>
    <p:sldId id="289" r:id="rId11"/>
    <p:sldId id="291" r:id="rId12"/>
    <p:sldId id="299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28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B7DA0-2718-C140-8A5C-84994DEA57AE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469A1-F64A-9740-BECC-E4636ABE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71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5C1AC-6504-6D40-B91F-50A909757543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0F180-FC71-9347-B7AE-F5291CB7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6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3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7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0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3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1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900" y="1587500"/>
            <a:ext cx="685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Injection Study Plan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22816" y="3327400"/>
            <a:ext cx="36343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D. </a:t>
            </a:r>
            <a:r>
              <a:rPr lang="en-US" sz="2400" dirty="0" smtClean="0"/>
              <a:t>Rubin and N. </a:t>
            </a:r>
            <a:r>
              <a:rPr lang="en-US" sz="2400" dirty="0" err="1" smtClean="0"/>
              <a:t>Froemming</a:t>
            </a:r>
            <a:endParaRPr lang="en-US" sz="2400" dirty="0" smtClean="0"/>
          </a:p>
          <a:p>
            <a:pPr algn="ctr"/>
            <a:r>
              <a:rPr lang="en-US" sz="2400" dirty="0" smtClean="0"/>
              <a:t>October 9,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sigm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60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228600"/>
            <a:ext cx="3082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Turn by turn average </a:t>
            </a:r>
            <a:r>
              <a:rPr lang="en-US" dirty="0" err="1" smtClean="0"/>
              <a:t>x,y,l,dp</a:t>
            </a:r>
            <a:r>
              <a:rPr lang="en-US" dirty="0" smtClean="0"/>
              <a:t>/p</a:t>
            </a:r>
          </a:p>
          <a:p>
            <a:r>
              <a:rPr lang="en-US" dirty="0" smtClean="0"/>
              <a:t>Turn by turn </a:t>
            </a:r>
            <a:r>
              <a:rPr lang="en-US" dirty="0" err="1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x,y,l,dp</a:t>
            </a:r>
            <a:r>
              <a:rPr lang="en-US" dirty="0" smtClean="0"/>
              <a:t>/p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9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lo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43972"/>
            <a:ext cx="7782859" cy="601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3100" y="139700"/>
            <a:ext cx="449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particles remaining after each turn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001" y="1651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inflector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03300" y="1917700"/>
            <a:ext cx="4699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2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1000" y="381000"/>
            <a:ext cx="813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Plan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76301" y="1371600"/>
            <a:ext cx="7975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Explore dependencies on all input parameters – beginning with perfect kicker</a:t>
            </a:r>
          </a:p>
          <a:p>
            <a:pPr lvl="1"/>
            <a:r>
              <a:rPr lang="en-US" dirty="0" smtClean="0"/>
              <a:t>(10,000 particles and 100 turns takes a few seconds)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Identify (by some optimization algorithm) the “best” configuration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highest capture efficiency with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Minimum </a:t>
            </a:r>
            <a:r>
              <a:rPr lang="en-US" dirty="0" err="1" smtClean="0"/>
              <a:t>betatron</a:t>
            </a:r>
            <a:r>
              <a:rPr lang="en-US" dirty="0" smtClean="0"/>
              <a:t> oscillation and modulation and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Minimum number of lost </a:t>
            </a:r>
            <a:r>
              <a:rPr lang="en-US" dirty="0" err="1" smtClean="0"/>
              <a:t>muons</a:t>
            </a:r>
            <a:r>
              <a:rPr lang="en-US" dirty="0" smtClean="0"/>
              <a:t> in the ring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Re-optimize with more realistic kicker (and </a:t>
            </a:r>
            <a:r>
              <a:rPr lang="en-US" dirty="0" err="1" smtClean="0"/>
              <a:t>es</a:t>
            </a:r>
            <a:r>
              <a:rPr lang="en-US" dirty="0" smtClean="0"/>
              <a:t> quads)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optimum with larger aperture inflector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Meanwhile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Incorporate realistic kicker and quad fields in gm2_ring_sim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turn by turn evaluation of beam centroid and “size” to gm2_ring_sim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6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sigma_0eta_0.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165100"/>
            <a:ext cx="4223871" cy="3263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3033236"/>
            <a:ext cx="195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ta = 0, </a:t>
            </a:r>
            <a:r>
              <a:rPr lang="en-US" dirty="0" err="1" smtClean="0"/>
              <a:t>dp</a:t>
            </a:r>
            <a:r>
              <a:rPr lang="en-US" dirty="0" smtClean="0"/>
              <a:t>/p=0.5%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044904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ta = 8m, </a:t>
            </a:r>
            <a:r>
              <a:rPr lang="en-US" dirty="0" err="1" smtClean="0"/>
              <a:t>dp</a:t>
            </a:r>
            <a:r>
              <a:rPr lang="en-US" dirty="0" smtClean="0"/>
              <a:t>/p=0.5%</a:t>
            </a:r>
            <a:endParaRPr lang="en-US" dirty="0"/>
          </a:p>
        </p:txBody>
      </p:sp>
      <p:pic>
        <p:nvPicPr>
          <p:cNvPr id="10" name="Picture 9" descr="lost_0eta_0.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3" y="3402568"/>
            <a:ext cx="3960906" cy="3060700"/>
          </a:xfrm>
          <a:prstGeom prst="rect">
            <a:avLst/>
          </a:prstGeom>
        </p:spPr>
      </p:pic>
      <p:pic>
        <p:nvPicPr>
          <p:cNvPr id="11" name="Picture 10" descr="lost_8m_0.5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3402568"/>
            <a:ext cx="4000500" cy="3091296"/>
          </a:xfrm>
          <a:prstGeom prst="rect">
            <a:avLst/>
          </a:prstGeom>
        </p:spPr>
      </p:pic>
      <p:pic>
        <p:nvPicPr>
          <p:cNvPr id="12" name="Picture 11" descr="sigma_8m_0.5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0" y="177800"/>
            <a:ext cx="4226859" cy="326620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90800" y="0"/>
            <a:ext cx="376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Dependence on dispersion at inflector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7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2100" y="596900"/>
            <a:ext cx="83947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Determine optimal injection efficiency with CD1 equipment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 machinery for evaluating impact of variations in beam parameters or hardware like</a:t>
            </a:r>
          </a:p>
          <a:p>
            <a:pPr marL="800100" lvl="1" indent="-342900">
              <a:buFont typeface="Lucida Grande"/>
              <a:buChar char="-"/>
            </a:pPr>
            <a:r>
              <a:rPr lang="en-US" dirty="0" smtClean="0"/>
              <a:t>Scattering in inflector end coil</a:t>
            </a:r>
          </a:p>
          <a:p>
            <a:pPr marL="800100" lvl="1" indent="-342900">
              <a:buFont typeface="Lucida Grande"/>
              <a:buChar char="-"/>
            </a:pPr>
            <a:r>
              <a:rPr lang="en-US" dirty="0" smtClean="0"/>
              <a:t>Bigger inflector aperture</a:t>
            </a:r>
          </a:p>
          <a:p>
            <a:pPr marL="800100" lvl="1" indent="-342900">
              <a:buFont typeface="Lucida Grande"/>
              <a:buChar char="-"/>
            </a:pPr>
            <a:r>
              <a:rPr lang="en-US" dirty="0" smtClean="0"/>
              <a:t>Kicker field profile and time dependence</a:t>
            </a:r>
          </a:p>
          <a:p>
            <a:pPr marL="800100" lvl="1" indent="-342900">
              <a:buFont typeface="Lucida Grande"/>
              <a:buChar char="-"/>
            </a:pPr>
            <a:r>
              <a:rPr lang="en-US" dirty="0" smtClean="0"/>
              <a:t>Kicker location</a:t>
            </a:r>
          </a:p>
          <a:p>
            <a:pPr marL="800100" lvl="1" indent="-342900">
              <a:buFont typeface="Lucida Grande"/>
              <a:buChar char="-"/>
            </a:pPr>
            <a:r>
              <a:rPr lang="en-US" dirty="0" smtClean="0"/>
              <a:t>Beam parameters at entrance to ring</a:t>
            </a:r>
          </a:p>
          <a:p>
            <a:pPr marL="800100" lvl="1" indent="-342900">
              <a:buFont typeface="Lucida Grande"/>
              <a:buChar char="-"/>
            </a:pPr>
            <a:r>
              <a:rPr lang="en-US" dirty="0"/>
              <a:t> </a:t>
            </a:r>
            <a:r>
              <a:rPr lang="en-US" dirty="0" smtClean="0"/>
              <a:t> etc.</a:t>
            </a:r>
          </a:p>
          <a:p>
            <a:pPr marL="800100" lvl="1" indent="-342900">
              <a:buFont typeface="Lucida Grande"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6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300" y="956518"/>
            <a:ext cx="8636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Emittance</a:t>
            </a:r>
            <a:r>
              <a:rPr lang="en-US" sz="2000" dirty="0"/>
              <a:t>, energy spread, and length and longitudinal distribution of the bunch at the upstream end of the </a:t>
            </a:r>
            <a:r>
              <a:rPr lang="en-US" sz="2000" dirty="0" smtClean="0"/>
              <a:t>inflector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Twiss</a:t>
            </a:r>
            <a:r>
              <a:rPr lang="en-US" sz="2000" dirty="0" smtClean="0"/>
              <a:t> </a:t>
            </a:r>
            <a:r>
              <a:rPr lang="en-US" sz="2000" dirty="0"/>
              <a:t>parameters at the inflector exit including </a:t>
            </a:r>
            <a:r>
              <a:rPr lang="en-US" sz="2000" dirty="0" smtClean="0"/>
              <a:t>α,β,</a:t>
            </a:r>
            <a:r>
              <a:rPr lang="en-US" sz="2000" dirty="0" err="1" smtClean="0"/>
              <a:t>η,η</a:t>
            </a:r>
            <a:r>
              <a:rPr lang="en-US" sz="2000" dirty="0" smtClean="0"/>
              <a:t>’, </a:t>
            </a:r>
            <a:r>
              <a:rPr lang="en-US" sz="2000" dirty="0"/>
              <a:t>both horizontal and </a:t>
            </a:r>
            <a:r>
              <a:rPr lang="en-US" sz="2000" dirty="0" smtClean="0"/>
              <a:t>vertical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Kicker </a:t>
            </a:r>
            <a:r>
              <a:rPr lang="en-US" sz="2000" dirty="0"/>
              <a:t>amplitude, field uniformity and temporal dependence. Also the longitudinal location (along the central orbit) of the midpoint of the </a:t>
            </a:r>
            <a:r>
              <a:rPr lang="en-US" sz="2000" dirty="0" smtClean="0"/>
              <a:t>kick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Quadrupole</a:t>
            </a:r>
            <a:r>
              <a:rPr lang="en-US" sz="2000" dirty="0" smtClean="0"/>
              <a:t> </a:t>
            </a:r>
            <a:r>
              <a:rPr lang="en-US" sz="2000" dirty="0"/>
              <a:t>voltage and field </a:t>
            </a:r>
            <a:r>
              <a:rPr lang="en-US" sz="2000" dirty="0" smtClean="0"/>
              <a:t>uniformity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Inflector </a:t>
            </a:r>
            <a:r>
              <a:rPr lang="en-US" sz="2000" dirty="0"/>
              <a:t>aperture and end coil that overlaps aperture, inflector swing angle and </a:t>
            </a:r>
            <a:r>
              <a:rPr lang="en-US" sz="2000" dirty="0" smtClean="0"/>
              <a:t>tilt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etc.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24200" y="381000"/>
            <a:ext cx="1659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Dependencies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858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1300" y="956518"/>
            <a:ext cx="89027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dirty="0" smtClean="0"/>
              <a:t>Each </a:t>
            </a:r>
            <a:r>
              <a:rPr lang="en-US" sz="2400" dirty="0"/>
              <a:t>set of parameters can be characterized in terms </a:t>
            </a:r>
            <a:r>
              <a:rPr lang="en-US" sz="2400" dirty="0" smtClean="0"/>
              <a:t>of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Fraction </a:t>
            </a:r>
            <a:r>
              <a:rPr lang="en-US" sz="2000" dirty="0"/>
              <a:t>of </a:t>
            </a:r>
            <a:r>
              <a:rPr lang="en-US" sz="2000" dirty="0" err="1"/>
              <a:t>muons</a:t>
            </a:r>
            <a:r>
              <a:rPr lang="en-US" sz="2000" dirty="0"/>
              <a:t> that are transmitted through the </a:t>
            </a:r>
            <a:r>
              <a:rPr lang="en-US" sz="2000" dirty="0" smtClean="0"/>
              <a:t>inflector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Fraction </a:t>
            </a:r>
            <a:r>
              <a:rPr lang="en-US" sz="2000" dirty="0"/>
              <a:t>of </a:t>
            </a:r>
            <a:r>
              <a:rPr lang="en-US" sz="2000" dirty="0" err="1"/>
              <a:t>muons</a:t>
            </a:r>
            <a:r>
              <a:rPr lang="en-US" sz="2000" dirty="0"/>
              <a:t> that are stored - (those that survive </a:t>
            </a:r>
            <a:r>
              <a:rPr lang="en-US" sz="2000" dirty="0" smtClean="0"/>
              <a:t>~100 </a:t>
            </a:r>
            <a:r>
              <a:rPr lang="en-US" sz="2000" dirty="0"/>
              <a:t>turns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Energy </a:t>
            </a:r>
            <a:r>
              <a:rPr lang="en-US" sz="2000" dirty="0"/>
              <a:t>spread of stored </a:t>
            </a:r>
            <a:r>
              <a:rPr lang="en-US" sz="2000" dirty="0" err="1" smtClean="0"/>
              <a:t>muons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Fraction </a:t>
            </a:r>
            <a:r>
              <a:rPr lang="en-US" sz="2000" dirty="0"/>
              <a:t>of </a:t>
            </a:r>
            <a:r>
              <a:rPr lang="en-US" sz="2000" dirty="0" err="1"/>
              <a:t>muons</a:t>
            </a:r>
            <a:r>
              <a:rPr lang="en-US" sz="2000" dirty="0"/>
              <a:t> that clear inflector aperture that are ultimately lost in the ring. (Small is presumably better)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Amplitude </a:t>
            </a:r>
            <a:r>
              <a:rPr lang="en-US" sz="2000" dirty="0"/>
              <a:t>of coherent </a:t>
            </a:r>
            <a:r>
              <a:rPr lang="en-US" sz="2000" dirty="0" err="1"/>
              <a:t>betatron</a:t>
            </a:r>
            <a:r>
              <a:rPr lang="en-US" sz="2000" dirty="0"/>
              <a:t> oscillation of the centroid of the </a:t>
            </a:r>
            <a:r>
              <a:rPr lang="en-US" sz="2000" dirty="0" smtClean="0"/>
              <a:t>bunch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Depth </a:t>
            </a:r>
            <a:r>
              <a:rPr lang="en-US" sz="2000" dirty="0"/>
              <a:t>of modulation of the bunch height and width, and frequency of the </a:t>
            </a:r>
            <a:r>
              <a:rPr lang="en-US" sz="2000" dirty="0" smtClean="0"/>
              <a:t>modulation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81000"/>
            <a:ext cx="29270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Characterization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797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55950" y="787400"/>
            <a:ext cx="113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Model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2100" y="1714500"/>
            <a:ext cx="839470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(based on Cornell BMAD accelerator library routines) ring includes:</a:t>
            </a:r>
          </a:p>
          <a:p>
            <a:pPr marL="285750" indent="-285750">
              <a:buFont typeface="Lucida Grande"/>
              <a:buChar char="-"/>
            </a:pPr>
            <a:r>
              <a:rPr lang="en-US" dirty="0" smtClean="0"/>
              <a:t>Uniform dipole field</a:t>
            </a:r>
          </a:p>
          <a:p>
            <a:pPr marL="285750" indent="-285750">
              <a:buFont typeface="Lucida Grande"/>
              <a:buChar char="-"/>
            </a:pPr>
            <a:r>
              <a:rPr lang="en-US" dirty="0" smtClean="0"/>
              <a:t>ES </a:t>
            </a:r>
            <a:r>
              <a:rPr lang="en-US" dirty="0" err="1" smtClean="0"/>
              <a:t>quadrupoles</a:t>
            </a:r>
            <a:r>
              <a:rPr lang="en-US" dirty="0" smtClean="0"/>
              <a:t> (field represented as power series expansion based on plate voltage)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Plan to use a map for quad number 1 with plate at larger offset</a:t>
            </a:r>
          </a:p>
          <a:p>
            <a:pPr marL="285750" indent="-285750">
              <a:buFont typeface="Lucida Grande"/>
              <a:buChar char="-"/>
            </a:pPr>
            <a:r>
              <a:rPr lang="en-US" dirty="0" smtClean="0"/>
              <a:t>Kicker (uniform with time dependence as E821 RLC type or rectangular)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Coding more realistic spatial and temporal dependence</a:t>
            </a:r>
          </a:p>
          <a:p>
            <a:endParaRPr lang="en-US" dirty="0"/>
          </a:p>
          <a:p>
            <a:r>
              <a:rPr lang="en-US" dirty="0" err="1" smtClean="0"/>
              <a:t>Runge-Kutta</a:t>
            </a:r>
            <a:r>
              <a:rPr lang="en-US" dirty="0" smtClean="0"/>
              <a:t> tracking through E&amp;M fields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387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75000" y="647700"/>
            <a:ext cx="3183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 beam distribution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77800" y="1659046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Suppose particles are </a:t>
            </a:r>
            <a:r>
              <a:rPr lang="en-US" dirty="0"/>
              <a:t>all produced when a beam of protons </a:t>
            </a:r>
            <a:r>
              <a:rPr lang="en-US" dirty="0" smtClean="0"/>
              <a:t>strikes a </a:t>
            </a:r>
            <a:r>
              <a:rPr lang="en-US" dirty="0"/>
              <a:t>circular </a:t>
            </a:r>
            <a:r>
              <a:rPr lang="en-US" dirty="0" smtClean="0"/>
              <a:t>disk</a:t>
            </a:r>
          </a:p>
          <a:p>
            <a:pPr marL="285750" indent="-285750">
              <a:buFont typeface="Lucida Grande"/>
              <a:buChar char="-"/>
            </a:pPr>
            <a:r>
              <a:rPr lang="en-US" dirty="0" smtClean="0"/>
              <a:t>1 </a:t>
            </a:r>
            <a:r>
              <a:rPr lang="en-US" dirty="0"/>
              <a:t>mm </a:t>
            </a:r>
            <a:r>
              <a:rPr lang="en-US" dirty="0" smtClean="0"/>
              <a:t>radius target</a:t>
            </a:r>
          </a:p>
          <a:p>
            <a:pPr marL="285750" indent="-285750">
              <a:buFont typeface="Lucida Grande"/>
              <a:buChar char="-"/>
            </a:pPr>
            <a:r>
              <a:rPr lang="en-US" dirty="0" smtClean="0"/>
              <a:t>Assume </a:t>
            </a:r>
            <a:r>
              <a:rPr lang="en-US" dirty="0" err="1" smtClean="0"/>
              <a:t>emittances</a:t>
            </a:r>
            <a:r>
              <a:rPr lang="en-US" dirty="0" smtClean="0"/>
              <a:t> 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x</a:t>
            </a:r>
            <a:r>
              <a:rPr lang="en-US" dirty="0" smtClean="0"/>
              <a:t>  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y</a:t>
            </a:r>
            <a:r>
              <a:rPr lang="en-US" dirty="0" smtClean="0"/>
              <a:t> will </a:t>
            </a:r>
            <a:r>
              <a:rPr lang="en-US" dirty="0"/>
              <a:t>be transported to the </a:t>
            </a:r>
            <a:r>
              <a:rPr lang="en-US" dirty="0" smtClean="0"/>
              <a:t>ring</a:t>
            </a:r>
          </a:p>
          <a:p>
            <a:pPr marL="285750" indent="-285750">
              <a:buFont typeface="Lucida Grande"/>
              <a:buChar char="-"/>
            </a:pPr>
            <a:r>
              <a:rPr lang="en-US" dirty="0" smtClean="0"/>
              <a:t>Gaussian </a:t>
            </a:r>
            <a:r>
              <a:rPr lang="en-US" dirty="0"/>
              <a:t>in x and y with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x</a:t>
            </a:r>
            <a:r>
              <a:rPr lang="en-US" dirty="0" smtClean="0"/>
              <a:t>  and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y</a:t>
            </a:r>
            <a:r>
              <a:rPr lang="en-US" dirty="0" smtClean="0"/>
              <a:t> = 1 mm =&gt; β</a:t>
            </a:r>
            <a:r>
              <a:rPr lang="en-US" baseline="-25000" dirty="0" smtClean="0"/>
              <a:t>x</a:t>
            </a:r>
            <a:r>
              <a:rPr lang="en-US" dirty="0" smtClean="0"/>
              <a:t>  β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</a:p>
          <a:p>
            <a:pPr marL="285750" indent="-285750">
              <a:buFont typeface="Lucida Grande"/>
              <a:buChar char="-"/>
            </a:pPr>
            <a:r>
              <a:rPr lang="en-US" dirty="0"/>
              <a:t>G</a:t>
            </a:r>
            <a:r>
              <a:rPr lang="en-US" dirty="0" smtClean="0"/>
              <a:t>aussian </a:t>
            </a:r>
            <a:r>
              <a:rPr lang="en-US" dirty="0"/>
              <a:t>energy spread and that there is no correlation of energy with </a:t>
            </a:r>
            <a:r>
              <a:rPr lang="en-US" dirty="0" smtClean="0"/>
              <a:t>position (</a:t>
            </a:r>
            <a:r>
              <a:rPr lang="en-US" dirty="0" err="1" smtClean="0"/>
              <a:t>η</a:t>
            </a:r>
            <a:r>
              <a:rPr lang="en-US" dirty="0" smtClean="0"/>
              <a:t>=0)</a:t>
            </a:r>
          </a:p>
          <a:p>
            <a:pPr marL="285750" indent="-285750">
              <a:buFont typeface="Lucida Grande"/>
              <a:buChar char="-"/>
            </a:pPr>
            <a:r>
              <a:rPr lang="en-US" dirty="0"/>
              <a:t>B</a:t>
            </a:r>
            <a:r>
              <a:rPr lang="en-US" dirty="0" smtClean="0"/>
              <a:t>unch </a:t>
            </a:r>
            <a:r>
              <a:rPr lang="en-US" dirty="0"/>
              <a:t>length is likewise uncorrelated with energy </a:t>
            </a:r>
            <a:endParaRPr lang="en-US" dirty="0" smtClean="0"/>
          </a:p>
          <a:p>
            <a:pPr marL="285750" indent="-285750">
              <a:buFont typeface="Lucida Grande"/>
              <a:buChar char="-"/>
            </a:pPr>
            <a:r>
              <a:rPr lang="en-US" dirty="0"/>
              <a:t>C</a:t>
            </a:r>
            <a:r>
              <a:rPr lang="en-US" dirty="0" smtClean="0"/>
              <a:t>onstruct </a:t>
            </a:r>
            <a:r>
              <a:rPr lang="en-US" dirty="0"/>
              <a:t>the transfer matrix from the </a:t>
            </a:r>
            <a:r>
              <a:rPr lang="en-US" dirty="0" smtClean="0"/>
              <a:t>production target </a:t>
            </a:r>
            <a:r>
              <a:rPr lang="en-US" dirty="0"/>
              <a:t>to the inflector in terms of </a:t>
            </a:r>
            <a:r>
              <a:rPr lang="en-US" dirty="0" smtClean="0"/>
              <a:t>α,β, and </a:t>
            </a:r>
            <a:r>
              <a:rPr lang="en-US" dirty="0" err="1" smtClean="0"/>
              <a:t>η</a:t>
            </a:r>
            <a:r>
              <a:rPr lang="en-US" dirty="0" smtClean="0"/>
              <a:t> at the inflector exit. </a:t>
            </a:r>
          </a:p>
          <a:p>
            <a:pPr marL="285750" indent="-285750">
              <a:buFont typeface="Lucida Grande"/>
              <a:buChar char="-"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result is a </a:t>
            </a:r>
            <a:r>
              <a:rPr lang="en-US" dirty="0" smtClean="0"/>
              <a:t>~ realistic distribution </a:t>
            </a:r>
            <a:r>
              <a:rPr lang="en-US" dirty="0"/>
              <a:t>at the inflector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2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500" y="495300"/>
            <a:ext cx="1819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Parameters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2600" y="2806700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Twiss</a:t>
            </a:r>
            <a:r>
              <a:rPr lang="en-US" dirty="0" smtClean="0"/>
              <a:t> parameters at inflector exit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1943098"/>
            <a:ext cx="53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{</a:t>
            </a:r>
            <a:endParaRPr lang="en-US" sz="13800" dirty="0"/>
          </a:p>
        </p:txBody>
      </p:sp>
      <p:pic>
        <p:nvPicPr>
          <p:cNvPr id="9" name="Picture 8" descr="inputtab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1054100"/>
            <a:ext cx="3382166" cy="46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4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hist_initial_di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9210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8200" y="152400"/>
            <a:ext cx="5353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Distribution of particles at the inflector exit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(before eliminating those outside inflector aperture)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000" y="297418"/>
            <a:ext cx="167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2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Injection Study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hist_ou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1" y="660400"/>
            <a:ext cx="7371230" cy="5695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1800" y="5969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1559 particles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2756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of particles after 100 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8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697</Words>
  <Application>Microsoft Macintosh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60</cp:revision>
  <dcterms:created xsi:type="dcterms:W3CDTF">2012-12-14T15:13:13Z</dcterms:created>
  <dcterms:modified xsi:type="dcterms:W3CDTF">2013-10-09T19:44:00Z</dcterms:modified>
</cp:coreProperties>
</file>