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2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D05DD5-023E-5B4B-80F1-88CD17BA2DB0}" type="datetimeFigureOut">
              <a:rPr lang="en-US" smtClean="0"/>
              <a:t>1/31/17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8E531-671C-6443-9C8D-4162B162B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0956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1546C6-7AA0-C447-A234-53A2EAE87C01}" type="datetimeFigureOut">
              <a:rPr lang="en-US" smtClean="0"/>
              <a:t>1/31/17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4A9EF9-A318-9D42-A48A-CBB493200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0671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1/31/17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fiber haprs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0CC3-FC7B-754B-8BB3-3A3FD6C17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5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1/31/17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fiber haprs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0CC3-FC7B-754B-8BB3-3A3FD6C17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426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1/31/17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fiber haprs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0CC3-FC7B-754B-8BB3-3A3FD6C17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38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1/31/17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fiber haprs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0CC3-FC7B-754B-8BB3-3A3FD6C17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18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1/31/17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fiber haprs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0CC3-FC7B-754B-8BB3-3A3FD6C17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20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1/31/17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fiber haprs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0CC3-FC7B-754B-8BB3-3A3FD6C17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388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1/31/17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fiber haprs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0CC3-FC7B-754B-8BB3-3A3FD6C17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37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1/31/17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fiber haprs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0CC3-FC7B-754B-8BB3-3A3FD6C17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333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1/31/17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fiber haprs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0CC3-FC7B-754B-8BB3-3A3FD6C17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7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1/31/17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fiber haprs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0CC3-FC7B-754B-8BB3-3A3FD6C17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293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1/31/17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fiber haprs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0CC3-FC7B-754B-8BB3-3A3FD6C17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239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1/31/17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fiber haprs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70CC3-FC7B-754B-8BB3-3A3FD6C17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54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Fiber Harps in BMAD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D. Rubin</a:t>
            </a:r>
          </a:p>
          <a:p>
            <a:r>
              <a:rPr lang="en-US" dirty="0" smtClean="0"/>
              <a:t>January 31, 2017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1/31/17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fiber haprs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0CC3-FC7B-754B-8BB3-3A3FD6C1705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10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753" y="679867"/>
            <a:ext cx="8723845" cy="5493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fiber monitor hits in </a:t>
            </a:r>
            <a:r>
              <a:rPr lang="en-US" sz="2400" dirty="0" err="1" smtClean="0"/>
              <a:t>bmad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Input</a:t>
            </a:r>
            <a:endParaRPr lang="en-US" dirty="0"/>
          </a:p>
          <a:p>
            <a:r>
              <a:rPr lang="en-US" dirty="0" smtClean="0"/>
              <a:t>‘call</a:t>
            </a:r>
            <a:r>
              <a:rPr lang="en-US" dirty="0"/>
              <a:t>, file = </a:t>
            </a:r>
            <a:r>
              <a:rPr lang="en-US" dirty="0" err="1"/>
              <a:t>fiber_monitor_lattice</a:t>
            </a:r>
            <a:r>
              <a:rPr lang="en-US" dirty="0" smtClean="0"/>
              <a:t>.’</a:t>
            </a:r>
          </a:p>
          <a:p>
            <a:r>
              <a:rPr lang="en-US" dirty="0" smtClean="0"/>
              <a:t>to </a:t>
            </a:r>
            <a:r>
              <a:rPr lang="en-US" dirty="0" err="1" smtClean="0"/>
              <a:t>bmad</a:t>
            </a:r>
            <a:r>
              <a:rPr lang="en-US" dirty="0" smtClean="0"/>
              <a:t> lattice file. </a:t>
            </a:r>
          </a:p>
          <a:p>
            <a:r>
              <a:rPr lang="en-US" dirty="0" smtClean="0"/>
              <a:t>The file ‘</a:t>
            </a:r>
            <a:r>
              <a:rPr lang="en-US" dirty="0" err="1" smtClean="0"/>
              <a:t>fiber_monitor_lattice</a:t>
            </a:r>
            <a:r>
              <a:rPr lang="en-US" dirty="0" smtClean="0"/>
              <a:t>.’ is found here    ‘../g</a:t>
            </a:r>
            <a:r>
              <a:rPr lang="en-US" dirty="0"/>
              <a:t>-2/files/</a:t>
            </a:r>
            <a:r>
              <a:rPr lang="en-US" dirty="0" err="1"/>
              <a:t>fiber_monitor_lattice</a:t>
            </a:r>
            <a:r>
              <a:rPr lang="en-US" dirty="0" smtClean="0"/>
              <a:t>.’</a:t>
            </a:r>
          </a:p>
          <a:p>
            <a:r>
              <a:rPr lang="en-US" dirty="0" smtClean="0"/>
              <a:t>Fiber hits are recorded along with hit times, and </a:t>
            </a:r>
            <a:r>
              <a:rPr lang="en-US" dirty="0" err="1" smtClean="0"/>
              <a:t>muon</a:t>
            </a:r>
            <a:r>
              <a:rPr lang="en-US" dirty="0" smtClean="0"/>
              <a:t> is scattered using appropriate thickness of fiber  (thickness =  2[r^2-(x-x(</a:t>
            </a:r>
            <a:r>
              <a:rPr lang="en-US" dirty="0" err="1" smtClean="0"/>
              <a:t>i</a:t>
            </a:r>
            <a:r>
              <a:rPr lang="en-US" dirty="0" smtClean="0"/>
              <a:t>))^2]^{1/2})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r>
              <a:rPr lang="en-US" sz="2000" dirty="0" smtClean="0"/>
              <a:t>Output</a:t>
            </a:r>
          </a:p>
          <a:p>
            <a:r>
              <a:rPr lang="en-US" dirty="0" smtClean="0"/>
              <a:t>Fiber Harp output to  ‘</a:t>
            </a:r>
            <a:r>
              <a:rPr lang="en-US" dirty="0" err="1" smtClean="0"/>
              <a:t>fiber_hits.dat</a:t>
            </a:r>
            <a:r>
              <a:rPr lang="en-US" dirty="0" smtClean="0"/>
              <a:t>’ with the following columns of data</a:t>
            </a:r>
          </a:p>
          <a:p>
            <a:endParaRPr lang="en-US" dirty="0"/>
          </a:p>
          <a:p>
            <a:r>
              <a:rPr lang="en-US" dirty="0" smtClean="0"/>
              <a:t>Harp(1:4), fiber(1:7), time[s], s[m], </a:t>
            </a:r>
            <a:r>
              <a:rPr lang="en-US" dirty="0" err="1" smtClean="0"/>
              <a:t>vec</a:t>
            </a:r>
            <a:r>
              <a:rPr lang="en-US" dirty="0" smtClean="0"/>
              <a:t>(6)[</a:t>
            </a:r>
            <a:r>
              <a:rPr lang="en-US" dirty="0" err="1" smtClean="0"/>
              <a:t>m,rad</a:t>
            </a:r>
            <a:r>
              <a:rPr lang="en-US" dirty="0" smtClean="0"/>
              <a:t>], thickness[m]</a:t>
            </a:r>
          </a:p>
          <a:p>
            <a:r>
              <a:rPr lang="en-US" sz="900" dirty="0" smtClean="0"/>
              <a:t>harp  </a:t>
            </a:r>
            <a:r>
              <a:rPr lang="en-US" sz="900" dirty="0"/>
              <a:t>fiber  t           </a:t>
            </a:r>
            <a:r>
              <a:rPr lang="en-US" sz="900" dirty="0" smtClean="0"/>
              <a:t>                         s                                       </a:t>
            </a:r>
            <a:r>
              <a:rPr lang="en-US" sz="900" dirty="0"/>
              <a:t>x          </a:t>
            </a:r>
            <a:r>
              <a:rPr lang="en-US" sz="900" dirty="0" smtClean="0"/>
              <a:t>                 </a:t>
            </a:r>
            <a:r>
              <a:rPr lang="en-US" sz="900" dirty="0" err="1"/>
              <a:t>px</a:t>
            </a:r>
            <a:r>
              <a:rPr lang="en-US" sz="900" dirty="0"/>
              <a:t>         </a:t>
            </a:r>
            <a:r>
              <a:rPr lang="en-US" sz="900" dirty="0" smtClean="0"/>
              <a:t>                          </a:t>
            </a:r>
            <a:r>
              <a:rPr lang="en-US" sz="900" dirty="0"/>
              <a:t>y          </a:t>
            </a:r>
            <a:r>
              <a:rPr lang="en-US" sz="900" dirty="0" smtClean="0"/>
              <a:t>                    </a:t>
            </a:r>
            <a:r>
              <a:rPr lang="en-US" sz="900" dirty="0" err="1"/>
              <a:t>py</a:t>
            </a:r>
            <a:r>
              <a:rPr lang="en-US" sz="900" dirty="0"/>
              <a:t>         </a:t>
            </a:r>
            <a:r>
              <a:rPr lang="en-US" sz="900" dirty="0" smtClean="0"/>
              <a:t>                       z                           </a:t>
            </a:r>
            <a:r>
              <a:rPr lang="en-US" sz="900" dirty="0" err="1"/>
              <a:t>pz</a:t>
            </a:r>
            <a:r>
              <a:rPr lang="en-US" sz="900" dirty="0"/>
              <a:t>          </a:t>
            </a:r>
            <a:r>
              <a:rPr lang="en-US" sz="900" dirty="0" smtClean="0"/>
              <a:t>           </a:t>
            </a:r>
            <a:r>
              <a:rPr lang="en-US" sz="900" dirty="0"/>
              <a:t>thickness</a:t>
            </a:r>
          </a:p>
          <a:p>
            <a:r>
              <a:rPr lang="en-US" sz="900" dirty="0"/>
              <a:t>    1     3    9.12073628E-08    2.23430070E+01   -1.29413370E-02    6.24267934E-04   -3.95465410E-02   -3.74276107E-04   -6.84221014E-01    1.13307703E-04    4.86039610E-04</a:t>
            </a:r>
          </a:p>
          <a:p>
            <a:r>
              <a:rPr lang="en-US" sz="900" dirty="0"/>
              <a:t>    1     7    6.37891811E-08    2.23430070E+01    3.89461504E-02    9.82135756E-04   -1.84028780E-02    5.91489259E-05    7.53077653E+00    2.39835196E-03    4.88262809E-04</a:t>
            </a:r>
          </a:p>
          <a:p>
            <a:r>
              <a:rPr lang="en-US" sz="900" dirty="0"/>
              <a:t>    1     7    5.76628449E-08    2.23430070E+01    3.90999084E-02    1.45722502E-03   -9.90907315E-03    1.15848483E-03    9.36634339E+00    2.58775169E-03    4.58338234E-04</a:t>
            </a:r>
          </a:p>
          <a:p>
            <a:r>
              <a:rPr lang="en-US" sz="900" dirty="0"/>
              <a:t>    2     3    7.04141402E-08    2.23530070E+01    4.67719051E-02    1.66417300E-03   -1.28059011E-02    4.67074299E-04    5.55581474E+00    2.34766912E-03    3.15122342E-04</a:t>
            </a:r>
          </a:p>
          <a:p>
            <a:r>
              <a:rPr lang="en-US" sz="900" dirty="0"/>
              <a:t>    3     4    1.50216987E-07    3.35145104E+01    2.26267143E-04    1.41929625E-04    1.60577738E-02   -5.75688931E-04   -7.19305685E+00    3.55967846E-04    2.12632886E-04</a:t>
            </a:r>
          </a:p>
          <a:p>
            <a:r>
              <a:rPr lang="en-US" sz="900" dirty="0"/>
              <a:t>    2     3    1.10567144E-07    2.23530070E+01   -1.02780885E-02    2.73310755E-03   -1.27803503E-02   -4.42914661E-04   -6.47474675E+00   -1.35183517E-03    2.38779252E-04</a:t>
            </a:r>
          </a:p>
          <a:p>
            <a:r>
              <a:rPr lang="en-US" sz="900" dirty="0"/>
              <a:t>    1     7    1.21572566E-07    2.23430070E+01    3.87940377E-02    1.50366201E-04   -2.74985644E-03    2.60319792E-03   -9.78223189E+00    4.79698985E-03    2.83402231E-04</a:t>
            </a:r>
          </a:p>
          <a:p>
            <a:r>
              <a:rPr lang="en-US" sz="900" dirty="0"/>
              <a:t>    2     4    1.15369252E-07    2.23530070E+01   -9.38470276E-03    9.97084452E-05   -6.73074624E-05   -1.73158141E-03   -7.91354767E+00   -7.05625219E-04    4.81538000E-04</a:t>
            </a:r>
          </a:p>
          <a:p>
            <a:r>
              <a:rPr lang="en-US" sz="900" dirty="0"/>
              <a:t>    1     7    3.22910023E-08    2.23430070E+01    3.88017306E-02    2.93717085E-03   -8.96438287E-03   -1.45582847E-04    1.69682668E+01    4.83338612E-03    3.04558300E-04</a:t>
            </a:r>
          </a:p>
          <a:p>
            <a:r>
              <a:rPr lang="en-US" sz="900" dirty="0"/>
              <a:t>    4     4    2.88071820E-07    3.35245104E+01    2.35022111E-02    3.31722047E-05   -7.23305625E-05    7.33165995E-05   -3.80787221E+00    5.66760041E-04    4.78615903E-04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1/31/17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fiber haprs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0CC3-FC7B-754B-8BB3-3A3FD6C1705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737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9751" y="718350"/>
            <a:ext cx="6660798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data in </a:t>
            </a:r>
            <a:r>
              <a:rPr lang="en-US" dirty="0" err="1" smtClean="0"/>
              <a:t>fiber_hits.dat</a:t>
            </a:r>
            <a:r>
              <a:rPr lang="en-US" dirty="0" smtClean="0"/>
              <a:t> is post-processed with program </a:t>
            </a:r>
          </a:p>
          <a:p>
            <a:r>
              <a:rPr lang="en-US" dirty="0"/>
              <a:t> </a:t>
            </a:r>
            <a:r>
              <a:rPr lang="en-US" dirty="0" smtClean="0"/>
              <a:t>analyze_fibers_harp.f90</a:t>
            </a:r>
          </a:p>
          <a:p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smtClean="0"/>
              <a:t>Reads </a:t>
            </a:r>
            <a:r>
              <a:rPr lang="en-US" dirty="0" err="1" smtClean="0"/>
              <a:t>fiber_hits.dat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Bin hits in time bins (user choice)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Compute 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weighted average of fiber hits in each harp =&gt; &lt;x&gt; </a:t>
            </a:r>
            <a:r>
              <a:rPr lang="en-US" dirty="0" err="1" smtClean="0"/>
              <a:t>vs</a:t>
            </a:r>
            <a:r>
              <a:rPr lang="en-US" dirty="0" smtClean="0"/>
              <a:t> time bin</a:t>
            </a:r>
            <a:endParaRPr lang="en-US" dirty="0"/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(&lt;x^2&gt; - &lt;x&gt;^2) </a:t>
            </a:r>
            <a:r>
              <a:rPr lang="en-US" dirty="0" err="1" smtClean="0"/>
              <a:t>vs</a:t>
            </a:r>
            <a:r>
              <a:rPr lang="en-US" dirty="0" smtClean="0"/>
              <a:t> time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Total hits/harp/time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FFT of &lt;x&gt;, rms, and total</a:t>
            </a:r>
          </a:p>
          <a:p>
            <a:r>
              <a:rPr lang="en-US" dirty="0" smtClean="0"/>
              <a:t>Output  ‘</a:t>
            </a:r>
            <a:r>
              <a:rPr lang="en-US" dirty="0" err="1" smtClean="0"/>
              <a:t>FiberHarp.dat</a:t>
            </a:r>
            <a:r>
              <a:rPr lang="en-US" dirty="0" smtClean="0"/>
              <a:t>’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99741" y="4004931"/>
            <a:ext cx="868699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#! Data from files </a:t>
            </a:r>
          </a:p>
          <a:p>
            <a:r>
              <a:rPr lang="en-US" sz="1000" dirty="0"/>
              <a:t>  </a:t>
            </a:r>
            <a:r>
              <a:rPr lang="en-US" sz="1000" dirty="0" err="1"/>
              <a:t>tbin_max</a:t>
            </a:r>
            <a:r>
              <a:rPr lang="en-US" sz="1000" dirty="0"/>
              <a:t> =        16452  log(two) =   0.69314718055994529       n=           14  m =        16384  size(</a:t>
            </a:r>
            <a:r>
              <a:rPr lang="en-US" sz="1000" dirty="0" err="1"/>
              <a:t>data_cos</a:t>
            </a:r>
            <a:r>
              <a:rPr lang="en-US" sz="1000" dirty="0"/>
              <a:t>(</a:t>
            </a:r>
            <a:r>
              <a:rPr lang="en-US" sz="1000" dirty="0" err="1"/>
              <a:t>harpNum</a:t>
            </a:r>
            <a:r>
              <a:rPr lang="en-US" sz="1000" dirty="0"/>
              <a:t>,:) =        16384</a:t>
            </a:r>
          </a:p>
          <a:p>
            <a:r>
              <a:rPr lang="en-US" sz="1000" dirty="0"/>
              <a:t>#  Time bin =   1.0000E-08</a:t>
            </a:r>
          </a:p>
          <a:p>
            <a:r>
              <a:rPr lang="en-US" sz="1000" dirty="0"/>
              <a:t>#  </a:t>
            </a:r>
            <a:r>
              <a:rPr lang="en-US" sz="1000" dirty="0" err="1"/>
              <a:t>fiber_radius</a:t>
            </a:r>
            <a:r>
              <a:rPr lang="en-US" sz="1000" dirty="0"/>
              <a:t> =   2.5000E-04</a:t>
            </a:r>
          </a:p>
          <a:p>
            <a:r>
              <a:rPr lang="en-US" sz="1000" dirty="0"/>
              <a:t># Start turns =           0End turns =           0</a:t>
            </a:r>
          </a:p>
          <a:p>
            <a:r>
              <a:rPr lang="nl-NL" sz="1000" dirty="0"/>
              <a:t>#               Harp          Time bin  </a:t>
            </a:r>
            <a:r>
              <a:rPr lang="nl-NL" sz="1000" dirty="0" err="1"/>
              <a:t>Average</a:t>
            </a:r>
            <a:r>
              <a:rPr lang="nl-NL" sz="1000" dirty="0"/>
              <a:t> </a:t>
            </a:r>
            <a:r>
              <a:rPr lang="nl-NL" sz="1000" dirty="0" err="1"/>
              <a:t>position</a:t>
            </a:r>
            <a:r>
              <a:rPr lang="nl-NL" sz="1000" dirty="0"/>
              <a:t>      RMS </a:t>
            </a:r>
            <a:r>
              <a:rPr lang="nl-NL" sz="1000" dirty="0" err="1"/>
              <a:t>position</a:t>
            </a:r>
            <a:r>
              <a:rPr lang="nl-NL" sz="1000" dirty="0"/>
              <a:t>        Total Hits                  FFT </a:t>
            </a:r>
            <a:r>
              <a:rPr lang="nl-NL" sz="1000" dirty="0" err="1"/>
              <a:t>cmplx</a:t>
            </a:r>
            <a:r>
              <a:rPr lang="nl-NL" sz="1000" dirty="0"/>
              <a:t> tot hits                   FFT </a:t>
            </a:r>
            <a:r>
              <a:rPr lang="nl-NL" sz="1000" dirty="0" err="1"/>
              <a:t>cmplx</a:t>
            </a:r>
            <a:r>
              <a:rPr lang="nl-NL" sz="1000" dirty="0"/>
              <a:t> </a:t>
            </a:r>
            <a:r>
              <a:rPr lang="nl-NL" sz="1000" dirty="0" err="1"/>
              <a:t>average</a:t>
            </a:r>
            <a:r>
              <a:rPr lang="nl-NL" sz="1000" dirty="0"/>
              <a:t>                     FFT complex rms</a:t>
            </a:r>
          </a:p>
          <a:p>
            <a:r>
              <a:rPr lang="nl-NL" sz="1000" dirty="0"/>
              <a:t>                   1                 1        0.0000E+00        0.0000E+00                 0         9.0750E+03        0.0000E+00        4.9743E+00        0.0000E+00        2.4578E-01        0.0000E+00</a:t>
            </a:r>
          </a:p>
          <a:p>
            <a:r>
              <a:rPr lang="nl-NL" sz="1000" dirty="0"/>
              <a:t>                   1                 2        0.0000E+00        0.0000E+00                 0         1.1723E+03        2.8615E+03       -6.4655E-01        2.4852E-01        7.2044E-02        1.0769E-01</a:t>
            </a:r>
          </a:p>
          <a:p>
            <a:r>
              <a:rPr lang="nl-NL" sz="1000" dirty="0"/>
              <a:t>                   1                 3        0.0000E+00        0.0000E+00                 0         3.5527E+02        1.6599E+03       -8.3363E-01       -1.0201E-01        2.5772E-02        6.6567E-02</a:t>
            </a:r>
          </a:p>
          <a:p>
            <a:r>
              <a:rPr lang="nl-NL" sz="1000" dirty="0"/>
              <a:t>                   1                 4       -2.2750E-02        2.8519E-04                 4         1.7692E+02        1.1133E+03       -8.5633E-01       -8.3325E-01        2.0722E-02        4.6213E-02</a:t>
            </a:r>
          </a:p>
          <a:p>
            <a:r>
              <a:rPr lang="nl-NL" sz="1000" dirty="0"/>
              <a:t>                   1                 5       -6.5000E-03        4.2250E-05                 2         1.5720E+02        9.1434E+02       -3.2329E-01       -1.0303E+00        1.5343E-02        4.4754E-02</a:t>
            </a:r>
          </a:p>
          <a:p>
            <a:r>
              <a:rPr lang="nl-NL" sz="1000" dirty="0"/>
              <a:t>                   1                 6        3.9000E-02        0.0000E+00                 2         1.4709E+02        5.9151E+02        3.9842E-01       -5.3327E-01        6.8070E-03        3.0438E-02</a:t>
            </a:r>
          </a:p>
          <a:p>
            <a:r>
              <a:rPr lang="nl-NL" sz="1000" dirty="0"/>
              <a:t>                   1                 7       -3.2500E-02        4.2250E-05                 2         1.4480E+02        5.6845E+02        2.3469E-02       -1.0703E-01        1.3467E-02        2.6131E-02</a:t>
            </a:r>
          </a:p>
          <a:p>
            <a:r>
              <a:rPr lang="nl-NL" sz="1000" dirty="0"/>
              <a:t>                   1                 8       -5.2000E-03        3.4476E-04                10         1.0251E+02        5.4748E+02       -5.7468E-01        4.0551E-01        1.9297E-03        2.4246E-02</a:t>
            </a:r>
          </a:p>
          <a:p>
            <a:r>
              <a:rPr lang="nl-NL" sz="1000" dirty="0"/>
              <a:t>                   1                 9       -9.7500E-03        1.0457E-03                 4         6.0131E+01        4.5419E+02       -3.3058E-01       -5.4013E-01        2.3345E-03        1.7750E-02</a:t>
            </a:r>
          </a:p>
          <a:p>
            <a:r>
              <a:rPr lang="nl-NL" sz="1000" dirty="0"/>
              <a:t>                   1                10     </a:t>
            </a:r>
            <a:r>
              <a:rPr lang="nl-NL" sz="1000" dirty="0" smtClean="0"/>
              <a:t> </a:t>
            </a:r>
            <a:r>
              <a:rPr lang="nl-NL" sz="1000" dirty="0"/>
              <a:t>-2.6000E-03        4.3264E-04                 5         1.0015E+02        4.0562E+02       -1.7591E-01       -1.0701E+00        1.1486E-02        5.7108E-03</a:t>
            </a:r>
          </a:p>
          <a:p>
            <a:r>
              <a:rPr lang="nl-NL" sz="1000" dirty="0"/>
              <a:t>                   1                </a:t>
            </a:r>
            <a:r>
              <a:rPr lang="nl-NL" sz="1000"/>
              <a:t>11     </a:t>
            </a:r>
            <a:r>
              <a:rPr lang="nl-NL" sz="1000" smtClean="0"/>
              <a:t> </a:t>
            </a:r>
            <a:r>
              <a:rPr lang="nl-NL" sz="1000" dirty="0"/>
              <a:t>-3.9000E-02        0.0000E+00                 2         1.0857E+02        3.3365E+02       -1.5163E-01       -6.5007E-01        1.7371E-02        1.4045E-02</a:t>
            </a:r>
          </a:p>
          <a:p>
            <a:r>
              <a:rPr lang="nl-NL" sz="1000" dirty="0"/>
              <a:t> </a:t>
            </a:r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1/31/17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fiber haprs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0CC3-FC7B-754B-8BB3-3A3FD6C1705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967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60231" y="820972"/>
            <a:ext cx="2033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 Simulation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18772" y="1808703"/>
            <a:ext cx="605806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“realistic” </a:t>
            </a:r>
            <a:r>
              <a:rPr lang="en-US" dirty="0" err="1" smtClean="0"/>
              <a:t>muon</a:t>
            </a:r>
            <a:r>
              <a:rPr lang="en-US" dirty="0" smtClean="0"/>
              <a:t> distribution incident at hole in </a:t>
            </a:r>
            <a:r>
              <a:rPr lang="en-US" dirty="0" err="1" smtClean="0"/>
              <a:t>backleg</a:t>
            </a:r>
            <a:r>
              <a:rPr lang="en-US" dirty="0" smtClean="0"/>
              <a:t> iron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Propagate through inflector including scattering in end coils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3 ring kickers with ‘realistic’ pulse and field shape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2D quad field maps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1/31/17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fiber haprs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0CC3-FC7B-754B-8BB3-3A3FD6C1705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796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arp1-N-2MHz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01685"/>
            <a:ext cx="4572000" cy="2743200"/>
          </a:xfrm>
          <a:prstGeom prst="rect">
            <a:avLst/>
          </a:prstGeom>
        </p:spPr>
      </p:pic>
      <p:pic>
        <p:nvPicPr>
          <p:cNvPr id="4" name="Picture 3" descr="Harp1-N-10MHz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2815" y="1619335"/>
            <a:ext cx="4572000" cy="2743200"/>
          </a:xfrm>
          <a:prstGeom prst="rect">
            <a:avLst/>
          </a:prstGeom>
        </p:spPr>
      </p:pic>
      <p:pic>
        <p:nvPicPr>
          <p:cNvPr id="5" name="Picture 4" descr="Harp1-N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735"/>
            <a:ext cx="4572000" cy="2743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14182" y="6051996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MHz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85088" y="4409643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MHz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1/31/17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fiber haprs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0CC3-FC7B-754B-8BB3-3A3FD6C1705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888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arp1-avgx-ff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718" y="3814793"/>
            <a:ext cx="4572000" cy="2743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09253" y="4163919"/>
            <a:ext cx="1645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Horizontal tune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861584" y="4438378"/>
            <a:ext cx="641459" cy="948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Harp1-x-N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52" y="312835"/>
            <a:ext cx="4572000" cy="2743200"/>
          </a:xfrm>
          <a:prstGeom prst="rect">
            <a:avLst/>
          </a:prstGeom>
        </p:spPr>
      </p:pic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1/31/17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fiber haprs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0CC3-FC7B-754B-8BB3-3A3FD6C1705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338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1053</Words>
  <Application>Microsoft Macintosh PowerPoint</Application>
  <PresentationFormat>On-screen Show (4:3)</PresentationFormat>
  <Paragraphs>82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Fiber Harps in BMAD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Fiber Harps in BMAD</dc:title>
  <dc:creator>David Rubin</dc:creator>
  <cp:lastModifiedBy>David Rubin</cp:lastModifiedBy>
  <cp:revision>15</cp:revision>
  <dcterms:created xsi:type="dcterms:W3CDTF">2017-01-31T15:27:27Z</dcterms:created>
  <dcterms:modified xsi:type="dcterms:W3CDTF">2017-01-31T20:26:45Z</dcterms:modified>
</cp:coreProperties>
</file>