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4" r:id="rId3"/>
    <p:sldId id="285" r:id="rId4"/>
    <p:sldId id="286" r:id="rId5"/>
    <p:sldId id="287" r:id="rId6"/>
    <p:sldId id="289" r:id="rId7"/>
    <p:sldId id="277" r:id="rId8"/>
    <p:sldId id="270" r:id="rId9"/>
    <p:sldId id="271" r:id="rId10"/>
    <p:sldId id="290" r:id="rId11"/>
    <p:sldId id="288" r:id="rId12"/>
    <p:sldId id="280" r:id="rId13"/>
    <p:sldId id="279" r:id="rId14"/>
    <p:sldId id="281" r:id="rId15"/>
    <p:sldId id="291" r:id="rId16"/>
    <p:sldId id="272" r:id="rId17"/>
    <p:sldId id="274" r:id="rId18"/>
    <p:sldId id="273" r:id="rId19"/>
    <p:sldId id="256" r:id="rId20"/>
    <p:sldId id="276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5C83-EFFC-354B-B803-8011FEA021D6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5A4C-A616-A041-B81A-BF954B48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9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95A6-7CA0-004E-A45B-F67A71CA0D28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01DB9-7A8E-AD4B-85C5-D4E31990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5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926-E78A-6642-AB97-D93C288AC90B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628D-C0E4-BE4C-BBDE-7269A9FE007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364D-FDBB-0446-AD73-48D389A57AC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B6B5-13F6-804E-B263-E6FFA0EE5E1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9D78-E538-4D48-BE1F-506D41BBDFF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E268-6368-9C40-8346-D3704B4FDEF6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108D-94B9-1342-897D-534925DD785B}" type="datetime1">
              <a:rPr lang="en-US" smtClean="0"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4357-BBB8-CA4F-ADCB-9EACCE351A30}" type="datetime1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8F1-A6D3-E846-9E16-3746FF6BE542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667E-E740-4F42-9D97-85C8459DF9E1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D154-C554-CD47-AE58-72DC3295BC3F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229600" cy="1470025"/>
          </a:xfrm>
        </p:spPr>
        <p:txBody>
          <a:bodyPr/>
          <a:lstStyle/>
          <a:p>
            <a:r>
              <a:rPr lang="en-US" dirty="0" smtClean="0"/>
              <a:t>Commissioning, and  </a:t>
            </a:r>
            <a:br>
              <a:rPr lang="en-US" dirty="0" smtClean="0"/>
            </a:br>
            <a:r>
              <a:rPr lang="en-US" dirty="0" smtClean="0"/>
              <a:t>measuring the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November 21, 2015</a:t>
            </a: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D.Rubin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He He</a:t>
            </a: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1675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Fits to a single fiber harp give no information about beta, eta, except at</a:t>
            </a:r>
          </a:p>
          <a:p>
            <a:r>
              <a:rPr lang="en-US" dirty="0" smtClean="0"/>
              <a:t>The location of the detector.</a:t>
            </a:r>
          </a:p>
          <a:p>
            <a:endParaRPr lang="en-US" dirty="0"/>
          </a:p>
          <a:p>
            <a:r>
              <a:rPr lang="en-US" dirty="0" smtClean="0"/>
              <a:t>The simultaneous fit to two harps tells us something about how beta, eta propagate</a:t>
            </a:r>
          </a:p>
          <a:p>
            <a:endParaRPr lang="en-US" dirty="0"/>
          </a:p>
          <a:p>
            <a:r>
              <a:rPr lang="en-US" dirty="0" smtClean="0"/>
              <a:t>Calorimeters can in principle give a more complete picture, since they are distributed</a:t>
            </a:r>
          </a:p>
          <a:p>
            <a:r>
              <a:rPr lang="en-US" dirty="0" smtClean="0"/>
              <a:t>Around the ring. The picture below will be reproduced by fitting calorimeter data ?</a:t>
            </a:r>
            <a:endParaRPr lang="en-US" dirty="0"/>
          </a:p>
        </p:txBody>
      </p:sp>
      <p:pic>
        <p:nvPicPr>
          <p:cNvPr id="6" name="Picture 5" descr="mismatch_beta_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4306824" cy="3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630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Nonlinearities and chromaticity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839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_xy_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93" y="3048000"/>
            <a:ext cx="4733365" cy="3657600"/>
          </a:xfrm>
          <a:prstGeom prst="rect">
            <a:avLst/>
          </a:prstGeom>
        </p:spPr>
      </p:pic>
      <p:pic>
        <p:nvPicPr>
          <p:cNvPr id="3" name="Picture 2" descr="sigma_xy_2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5" y="244417"/>
            <a:ext cx="5008731" cy="3870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013" y="5134112"/>
            <a:ext cx="204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multipoles</a:t>
            </a:r>
            <a:endParaRPr lang="en-US" dirty="0" smtClean="0"/>
          </a:p>
          <a:p>
            <a:r>
              <a:rPr lang="en-US" dirty="0" smtClean="0"/>
              <a:t>Delta p/p = 0.00112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55C2-0118-BA40-92BC-E43C54DDCFDB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76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turns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8956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310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“Damping” due to chromaticity</a:t>
            </a:r>
          </a:p>
          <a:p>
            <a:r>
              <a:rPr lang="en-US" dirty="0" smtClean="0"/>
              <a:t>(tune depends on momentum)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0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_x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199246"/>
            <a:ext cx="4734859" cy="3658754"/>
          </a:xfrm>
          <a:prstGeom prst="rect">
            <a:avLst/>
          </a:prstGeom>
        </p:spPr>
      </p:pic>
      <p:pic>
        <p:nvPicPr>
          <p:cNvPr id="4" name="Picture 3" descr="sigma_xy_2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152400"/>
            <a:ext cx="5257800" cy="4062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894" y="5778096"/>
            <a:ext cx="258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energy spread</a:t>
            </a:r>
          </a:p>
          <a:p>
            <a:r>
              <a:rPr lang="en-US" dirty="0" smtClean="0"/>
              <a:t>Quad </a:t>
            </a:r>
            <a:r>
              <a:rPr lang="en-US" dirty="0" err="1" smtClean="0"/>
              <a:t>multipoles</a:t>
            </a:r>
            <a:r>
              <a:rPr lang="en-US" dirty="0" smtClean="0"/>
              <a:t> included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56C9-4CE4-204C-A115-1EF0D9A5A0A5}" type="datetime1">
              <a:rPr lang="en-US" smtClean="0"/>
              <a:t>11/21/15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457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124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turns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250" y="4096366"/>
            <a:ext cx="286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“damping” due to amplitude</a:t>
            </a:r>
          </a:p>
          <a:p>
            <a:r>
              <a:rPr lang="en-US" dirty="0" smtClean="0"/>
              <a:t>Dependence of 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_xy_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94" y="3200400"/>
            <a:ext cx="4733365" cy="3657600"/>
          </a:xfrm>
          <a:prstGeom prst="rect">
            <a:avLst/>
          </a:prstGeom>
        </p:spPr>
      </p:pic>
      <p:pic>
        <p:nvPicPr>
          <p:cNvPr id="3" name="Picture 2" descr="sigma_xy_2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3" y="0"/>
            <a:ext cx="5062613" cy="3912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567" y="4970258"/>
            <a:ext cx="258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Delta E/E=0.00112</a:t>
            </a:r>
          </a:p>
          <a:p>
            <a:r>
              <a:rPr lang="en-US" dirty="0" smtClean="0"/>
              <a:t>Quad </a:t>
            </a:r>
            <a:r>
              <a:rPr lang="en-US" dirty="0" err="1" smtClean="0"/>
              <a:t>multipoles</a:t>
            </a:r>
            <a:r>
              <a:rPr lang="en-US" dirty="0" smtClean="0"/>
              <a:t> included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85C8-1F20-DD45-9A76-D9793093E8EC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609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turns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048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2241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and amplitude</a:t>
            </a:r>
          </a:p>
          <a:p>
            <a:r>
              <a:rPr lang="en-US" dirty="0" smtClean="0"/>
              <a:t>dependent tunes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7831" y="928510"/>
            <a:ext cx="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7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6400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</a:t>
            </a:r>
          </a:p>
          <a:p>
            <a:endParaRPr lang="en-US" sz="2800" dirty="0"/>
          </a:p>
          <a:p>
            <a:r>
              <a:rPr lang="en-US" sz="2800" dirty="0" smtClean="0"/>
              <a:t>Fiber harps measure parameters that define distribution at two points</a:t>
            </a:r>
          </a:p>
          <a:p>
            <a:endParaRPr lang="en-US" sz="2800" dirty="0"/>
          </a:p>
          <a:p>
            <a:r>
              <a:rPr lang="en-US" sz="2800" dirty="0" smtClean="0"/>
              <a:t>Fitting linear functions is straightforward</a:t>
            </a:r>
          </a:p>
          <a:p>
            <a:endParaRPr lang="en-US" sz="2800" dirty="0"/>
          </a:p>
          <a:p>
            <a:r>
              <a:rPr lang="en-US" sz="2800" dirty="0" smtClean="0"/>
              <a:t>Nonlinearities complicate interpretation for &gt;200 turns</a:t>
            </a:r>
          </a:p>
          <a:p>
            <a:endParaRPr lang="en-US" sz="2800" dirty="0"/>
          </a:p>
          <a:p>
            <a:r>
              <a:rPr lang="en-US" sz="2800" dirty="0" smtClean="0"/>
              <a:t>Calorimeters =&gt; local parameters</a:t>
            </a:r>
          </a:p>
        </p:txBody>
      </p:sp>
    </p:spTree>
    <p:extLst>
      <p:ext uri="{BB962C8B-B14F-4D97-AF65-F5344CB8AC3E}">
        <p14:creationId xmlns:p14="http://schemas.microsoft.com/office/powerpoint/2010/main" val="173248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20_270xfibermonitor_f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9F6A-23C0-E34D-88C0-1178D845F392}" type="datetime1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15" y="1493174"/>
            <a:ext cx="4064000" cy="419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89" y="2559972"/>
            <a:ext cx="5041900" cy="965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92FC-E263-E546-B827-8C719D016C44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20_270yfibermonitor_f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81AB-91FA-AA48-8091-077AD74A07DA}" type="datetime1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3" y="373988"/>
            <a:ext cx="4000500" cy="647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3" y="1800223"/>
            <a:ext cx="37592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73" y="2846979"/>
            <a:ext cx="31623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77199"/>
            <a:ext cx="8877300" cy="508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8" y="5101623"/>
            <a:ext cx="6146800" cy="431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03" y="5960592"/>
            <a:ext cx="5524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B6B5-13F6-804E-B263-E6FFA0EE5E1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788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To understand systematics we need to measure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distribution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Our goal is to reconstruct the distribution based on measurements with fiber harps, calorimeters and trackers</a:t>
            </a:r>
          </a:p>
          <a:p>
            <a:endParaRPr lang="en-US" sz="2000" dirty="0" smtClean="0"/>
          </a:p>
          <a:p>
            <a:r>
              <a:rPr lang="en-US" sz="2000" dirty="0" smtClean="0"/>
              <a:t>What are the parameters of the distribution? How do we describe it?</a:t>
            </a:r>
          </a:p>
          <a:p>
            <a:pPr marL="342900" indent="-342900">
              <a:buFont typeface="Lucida Grande"/>
              <a:buChar char="-"/>
            </a:pPr>
            <a:endParaRPr lang="en-US" sz="20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4000500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586335"/>
            <a:ext cx="9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width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7525" y="3977674"/>
            <a:ext cx="7385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we knew                                           ,  </a:t>
            </a:r>
          </a:p>
          <a:p>
            <a:endParaRPr lang="en-US" sz="2000" dirty="0"/>
          </a:p>
          <a:p>
            <a:r>
              <a:rPr lang="en-US" sz="2000" dirty="0" smtClean="0"/>
              <a:t>and we could measure                        </a:t>
            </a:r>
          </a:p>
          <a:p>
            <a:endParaRPr lang="en-US" sz="2000" dirty="0"/>
          </a:p>
          <a:p>
            <a:r>
              <a:rPr lang="en-US" sz="2000" dirty="0" smtClean="0"/>
              <a:t>we could determine </a:t>
            </a:r>
          </a:p>
          <a:p>
            <a:endParaRPr lang="en-US" sz="2000" dirty="0"/>
          </a:p>
          <a:p>
            <a:r>
              <a:rPr lang="en-US" sz="2000" dirty="0" smtClean="0"/>
              <a:t>Namely, the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and the momentum spread</a:t>
            </a:r>
            <a:endParaRPr lang="en-US" sz="20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55" y="3974963"/>
            <a:ext cx="1651000" cy="368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4619029"/>
            <a:ext cx="622300" cy="368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32400"/>
            <a:ext cx="698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01000" cy="31966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8" y="2546281"/>
            <a:ext cx="69977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458200" cy="38929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786"/>
            <a:ext cx="9144000" cy="38935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32538"/>
            <a:ext cx="9042400" cy="44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98839" y="5610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C139-89EB-7742-BE4D-0BE153B30772}" type="datetime1">
              <a:rPr lang="en-US" smtClean="0"/>
              <a:t>11/21/15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g_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4634753" cy="3581400"/>
          </a:xfrm>
          <a:prstGeom prst="rect">
            <a:avLst/>
          </a:prstGeom>
        </p:spPr>
      </p:pic>
      <p:pic>
        <p:nvPicPr>
          <p:cNvPr id="3" name="Picture 2" descr="mismatch_beta_e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306824" cy="332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EEA4-3E76-FE4F-9FA2-156829BD64C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5046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displacement of the centroid of the distribution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6" y="1509710"/>
            <a:ext cx="18288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276600"/>
            <a:ext cx="6588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Measurement of centroid around the ring</a:t>
            </a:r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yields                                             (as long as            are non-zero) </a:t>
            </a:r>
            <a:endParaRPr lang="en-US" sz="20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348736" cy="33956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09" y="2317879"/>
            <a:ext cx="5600700" cy="444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58" y="3938186"/>
            <a:ext cx="495300" cy="33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460" y="4724400"/>
            <a:ext cx="5649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Insofar as the focusing is linear, knowledge of                                                                           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(horizontal and  vertical) is a complete description </a:t>
            </a:r>
            <a:endParaRPr lang="en-US" sz="20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57800"/>
            <a:ext cx="3606800" cy="368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8567" y="23622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58" y="3898562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609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phase advance                 for closed ring are periodic </a:t>
            </a:r>
            <a:endParaRPr lang="en-US" sz="2000" dirty="0"/>
          </a:p>
        </p:txBody>
      </p:sp>
      <p:pic>
        <p:nvPicPr>
          <p:cNvPr id="9" name="Picture 8" descr="ring_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572000" cy="353290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68400"/>
            <a:ext cx="2184400" cy="508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"/>
            <a:ext cx="660400" cy="368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3183" y="5317523"/>
            <a:ext cx="369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width is therefore also periodic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58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E711-777A-B048-A9FC-399E349325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mismatch_beta_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3813765" cy="294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569" y="488486"/>
            <a:ext cx="770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Due to mismatch of beta and eta at inflector exit with ring, the effective beta in the ring is no longer periodic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80100"/>
            <a:ext cx="5524500" cy="444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46194"/>
            <a:ext cx="6304252" cy="44500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924300"/>
            <a:ext cx="3759200" cy="419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0" y="4419600"/>
            <a:ext cx="3162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077200" cy="32270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69977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458200" cy="38929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8208224" cy="35175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" y="5517075"/>
            <a:ext cx="8676636" cy="426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98839" y="5610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C139-89EB-7742-BE4D-0BE153B30772}" type="datetime1">
              <a:rPr lang="en-US" smtClean="0"/>
              <a:t>11/21/15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"/>
            <a:ext cx="225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Revisiting beam width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290" y="41646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371600" y="3733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4136380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54500"/>
            <a:ext cx="203200" cy="2413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2286000" y="3733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2709" y="4114800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381000" cy="3302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486400" y="3733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62200" y="44958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2142" y="505218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6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ma_xy_qm01_delta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2" y="677356"/>
            <a:ext cx="7644856" cy="5907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2537" y="6062062"/>
            <a:ext cx="41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quad </a:t>
            </a:r>
            <a:r>
              <a:rPr lang="en-US" i="1" dirty="0" err="1" smtClean="0"/>
              <a:t>multipoles</a:t>
            </a:r>
            <a:r>
              <a:rPr lang="en-US" i="1" dirty="0" smtClean="0"/>
              <a:t> and no energy spread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57200"/>
            <a:ext cx="463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(and turn)</a:t>
            </a:r>
            <a:r>
              <a:rPr lang="en-US" dirty="0" smtClean="0"/>
              <a:t> </a:t>
            </a:r>
            <a:r>
              <a:rPr lang="en-US" dirty="0" smtClean="0"/>
              <a:t>dependence  of centroid and width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ADB8-F773-574B-A9E7-4A109217490B}" type="datetime1">
              <a:rPr lang="en-US" smtClean="0"/>
              <a:t>11/21/15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v20_180xfibermonitor_f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955"/>
            <a:ext cx="4952999" cy="38273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8D95-D784-6544-9F20-04C12FF68255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7380"/>
            <a:ext cx="8208224" cy="35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52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 harp measures centroid and width directly</a:t>
            </a:r>
          </a:p>
          <a:p>
            <a:endParaRPr lang="en-US" dirty="0" smtClean="0"/>
          </a:p>
          <a:p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6169" y="6031468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gives us the tune, </a:t>
            </a:r>
            <a:r>
              <a:rPr lang="en-US" dirty="0" smtClean="0">
                <a:latin typeface="Symbol" charset="2"/>
                <a:cs typeface="Symbol" charset="2"/>
              </a:rPr>
              <a:t>m, </a:t>
            </a:r>
            <a:r>
              <a:rPr lang="en-US" dirty="0" smtClean="0">
                <a:cs typeface="Symbol" charset="2"/>
              </a:rPr>
              <a:t>two phases, and C</a:t>
            </a:r>
            <a:r>
              <a:rPr lang="en-US" baseline="-25000" dirty="0" smtClean="0">
                <a:cs typeface="Symbol" charset="2"/>
              </a:rPr>
              <a:t>0 </a:t>
            </a:r>
            <a:r>
              <a:rPr lang="en-US" dirty="0" smtClean="0">
                <a:cs typeface="Symbol" charset="2"/>
              </a:rPr>
              <a:t>, C</a:t>
            </a:r>
            <a:r>
              <a:rPr lang="en-US" baseline="-25000" dirty="0" smtClean="0">
                <a:cs typeface="Symbol" charset="2"/>
              </a:rPr>
              <a:t>1 </a:t>
            </a:r>
            <a:r>
              <a:rPr lang="en-US" dirty="0" smtClean="0">
                <a:cs typeface="Symbol" charset="2"/>
              </a:rPr>
              <a:t>, C</a:t>
            </a:r>
            <a:r>
              <a:rPr lang="en-US" baseline="-25000" dirty="0" smtClean="0">
                <a:cs typeface="Symbol" charset="2"/>
              </a:rPr>
              <a:t>2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149" y="1338146"/>
            <a:ext cx="313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data from a single fiber harp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2672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2895600"/>
            <a:ext cx="216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– fiber harp data</a:t>
            </a:r>
          </a:p>
          <a:p>
            <a:r>
              <a:rPr lang="en-US" dirty="0" smtClean="0"/>
              <a:t>Green - fit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562600"/>
            <a:ext cx="17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width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3886200"/>
            <a:ext cx="316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fit is predominantly at frequency       . Width is dominated by energy oscillation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800" y="4148048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20_180yfibermonitor_f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6792259" cy="5248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90" y="893232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EE7C-22E3-F94C-976D-0212B2036F75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g-2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1676" y="518873"/>
            <a:ext cx="164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to fiber harp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572000"/>
            <a:ext cx="149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width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2304" y="5762222"/>
            <a:ext cx="711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is dominated by frequency             (modulation of      ) since the vertical dispersion     = 0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5" y="5801940"/>
            <a:ext cx="381000" cy="330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26435"/>
            <a:ext cx="203200" cy="330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133136"/>
            <a:ext cx="177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552</Words>
  <Application>Microsoft Macintosh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Commissioning, and   measuring the muon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AAM-HP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</dc:creator>
  <cp:lastModifiedBy>David Rubin</cp:lastModifiedBy>
  <cp:revision>23</cp:revision>
  <dcterms:created xsi:type="dcterms:W3CDTF">2015-11-15T01:44:34Z</dcterms:created>
  <dcterms:modified xsi:type="dcterms:W3CDTF">2015-11-21T15:36:10Z</dcterms:modified>
</cp:coreProperties>
</file>