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8" r:id="rId12"/>
    <p:sldId id="279" r:id="rId13"/>
    <p:sldId id="280" r:id="rId14"/>
    <p:sldId id="281" r:id="rId15"/>
    <p:sldId id="295" r:id="rId16"/>
    <p:sldId id="276" r:id="rId17"/>
    <p:sldId id="283" r:id="rId18"/>
    <p:sldId id="284" r:id="rId19"/>
    <p:sldId id="291" r:id="rId20"/>
    <p:sldId id="285" r:id="rId21"/>
    <p:sldId id="286" r:id="rId22"/>
    <p:sldId id="289" r:id="rId23"/>
    <p:sldId id="290" r:id="rId24"/>
    <p:sldId id="294" r:id="rId25"/>
    <p:sldId id="282" r:id="rId26"/>
    <p:sldId id="275" r:id="rId27"/>
    <p:sldId id="296" r:id="rId28"/>
    <p:sldId id="297" r:id="rId29"/>
    <p:sldId id="298" r:id="rId30"/>
    <p:sldId id="27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94660"/>
  </p:normalViewPr>
  <p:slideViewPr>
    <p:cSldViewPr>
      <p:cViewPr varScale="1">
        <p:scale>
          <a:sx n="55" d="100"/>
          <a:sy n="55" d="100"/>
        </p:scale>
        <p:origin x="-103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FE420-5079-3842-AB3B-793CF62C5308}" type="datetimeFigureOut">
              <a:rPr lang="en-US" smtClean="0"/>
              <a:t>9/16/13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1B2FD-79DE-2E4F-8EC8-E8711C767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4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D9F52-E8D0-474F-81D0-736D10CC6233}" type="datetimeFigureOut">
              <a:rPr lang="en-US" smtClean="0"/>
              <a:t>9/16/13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D38B2-F71A-4659-BA8A-D2E88F7DD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92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0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532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53200"/>
            <a:ext cx="8001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F686A5-2D5F-485D-8C29-8ABEA709004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476.03.05  Ring </a:t>
            </a:r>
            <a:r>
              <a:rPr lang="en-US" smtClean="0"/>
              <a:t>Injection Kickers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4191000"/>
            <a:ext cx="251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Rubin</a:t>
            </a:r>
          </a:p>
          <a:p>
            <a:r>
              <a:rPr lang="en-US" dirty="0" smtClean="0"/>
              <a:t>Cornell University</a:t>
            </a:r>
          </a:p>
          <a:p>
            <a:r>
              <a:rPr lang="en-US" dirty="0" smtClean="0"/>
              <a:t>Muon g-2 CD1 Review</a:t>
            </a:r>
            <a:endParaRPr lang="en-US" dirty="0"/>
          </a:p>
          <a:p>
            <a:r>
              <a:rPr lang="en-US" dirty="0" smtClean="0"/>
              <a:t>September 17-18</a:t>
            </a:r>
            <a:endParaRPr lang="en-US" baseline="30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8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system R&amp;D – kicker plates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pic>
        <p:nvPicPr>
          <p:cNvPr id="7" name="Picture 6" descr="DSC00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19400"/>
            <a:ext cx="479101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114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vacuum chamber and kicker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6667" y="1874762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to PFN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772400" y="2286000"/>
            <a:ext cx="609600" cy="1828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58190" y="1983619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43600" y="2438400"/>
            <a:ext cx="4572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DSC009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562874" cy="3048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219200" y="2438400"/>
            <a:ext cx="5181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0800" y="2438400"/>
            <a:ext cx="5334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DSC009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24400"/>
            <a:ext cx="2519163" cy="16828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Value engineering and alternatives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Plate geometry – (more field per unit current)</a:t>
            </a:r>
          </a:p>
          <a:p>
            <a:r>
              <a:rPr lang="en-US" dirty="0" smtClean="0"/>
              <a:t>Re-use E821 components </a:t>
            </a:r>
            <a:endParaRPr lang="en-US" dirty="0"/>
          </a:p>
          <a:p>
            <a:pPr lvl="1"/>
            <a:r>
              <a:rPr lang="en-US" dirty="0" err="1" smtClean="0"/>
              <a:t>Thyratrons</a:t>
            </a:r>
            <a:r>
              <a:rPr lang="en-US" dirty="0" smtClean="0"/>
              <a:t>, </a:t>
            </a:r>
            <a:r>
              <a:rPr lang="en-US" dirty="0" err="1" smtClean="0"/>
              <a:t>thyratron</a:t>
            </a:r>
            <a:r>
              <a:rPr lang="en-US" dirty="0" smtClean="0"/>
              <a:t> housing, power supply, HV transformer</a:t>
            </a:r>
          </a:p>
          <a:p>
            <a:r>
              <a:rPr lang="en-US" dirty="0" smtClean="0"/>
              <a:t>Faraday magnetometer – concept developed for E821 will be used to develop new instrument</a:t>
            </a:r>
          </a:p>
          <a:p>
            <a:r>
              <a:rPr lang="en-US" dirty="0" err="1" smtClean="0"/>
              <a:t>Blumlein</a:t>
            </a:r>
            <a:r>
              <a:rPr lang="en-US" dirty="0" smtClean="0"/>
              <a:t> PFN – inexpensive aluminum tubing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4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1154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Significance of Milestones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5805" y="1154668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79646"/>
              </p:ext>
            </p:extLst>
          </p:nvPr>
        </p:nvGraphicFramePr>
        <p:xfrm>
          <a:off x="533400" y="1447800"/>
          <a:ext cx="7943406" cy="4876799"/>
        </p:xfrm>
        <a:graphic>
          <a:graphicData uri="http://schemas.openxmlformats.org/drawingml/2006/table">
            <a:tbl>
              <a:tblPr/>
              <a:tblGrid>
                <a:gridCol w="1117478"/>
                <a:gridCol w="3240686"/>
                <a:gridCol w="3585242"/>
              </a:tblGrid>
              <a:tr h="12915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41" marR="8441" marT="84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41" marR="8441" marT="84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41" marR="8441" marT="84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WBS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Milestone Description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Definition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476.03.05.03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 Preliminary Design of Kicker Plates Completed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Plate geometry of kicker plates defined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 Prototype Test of Kicker Completed 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 kicker system has been tested using prototype PFN and required amplitude and time dependence demonstrated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 Final Design of Kicker  Completed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drawings for final kicker system.  Ready to place orders for materials for kicker system.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 Final Design for vacuum chamber modifications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drawings of vacuum chamber modifications</a:t>
                      </a:r>
                    </a:p>
                  </a:txBody>
                  <a:tcPr marL="8441" marR="8441" marT="8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 Final Test and Certification of Kicker System Completed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Continuous operation at specified repitition rate and duty cycle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L4 -Design of trolley rails for Kicker chambers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drawings of trolley rails. Ready to place orders for materials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L4 - Trolley Rails Installed in Kicker Area 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Trolley rails installed in kicker area of vacuum chamber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476.03.05.02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 Test of power supply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with pulser at specified voltage, repitition rate and duty cycle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 Final test and certification 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with full load (3 PFNs) at specified voltage, repitition rate and duty cycle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476.03.05.04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L4-Preliminary Design of triaxial PFN Completed 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Blumlein PFN concept defined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L4-Test of prototype PFN completed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Demonstrate required pulse characteristics with resistive load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 Final Design of PFN completed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drawings for final PFN. Ready to place orders for materials for PFN system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2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L4-Final Test and Certification of PFN system Completed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Continuous operation at specified voltage, repitition rate and duty cycle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476.03.05.05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 Test inventory of E-821 tubes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operation of tubes from E821 with prototype PFN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L4-Decision to purchase faster tubes or re-use E-821 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 that rise and fall time is limited by thyratron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L4-Place order for faster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thyratrons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faster tubes are required to meet performance goals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476.03.05.06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L4-Preliminary design of controls 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and monitoring requirements defined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L4-Final design of control chassis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Engineering/electronics drawings of controls and monitors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1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L4-Final Test and Certification of kicker system Controls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 with power supply,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PFN,thyratron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kicker magnet</a:t>
                      </a:r>
                    </a:p>
                  </a:txBody>
                  <a:tcPr marL="8441" marR="8441" marT="84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and Mitigations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4525963"/>
          </a:xfrm>
        </p:spPr>
        <p:txBody>
          <a:bodyPr/>
          <a:lstStyle/>
          <a:p>
            <a:r>
              <a:rPr lang="en-US" dirty="0" smtClean="0"/>
              <a:t>Pulse too narrow – </a:t>
            </a:r>
          </a:p>
          <a:p>
            <a:pPr lvl="1"/>
            <a:r>
              <a:rPr lang="en-US" dirty="0" smtClean="0"/>
              <a:t>Width of the pulse is proportional to the length of the transmission line and easily adjusted</a:t>
            </a:r>
          </a:p>
          <a:p>
            <a:pPr lvl="1"/>
            <a:r>
              <a:rPr lang="en-US" dirty="0" smtClean="0"/>
              <a:t>Transformer oil with higher permittivity (castor oil </a:t>
            </a:r>
            <a:r>
              <a:rPr lang="en-US" dirty="0" err="1" smtClean="0"/>
              <a:t>vs</a:t>
            </a:r>
            <a:r>
              <a:rPr lang="en-US" dirty="0" smtClean="0"/>
              <a:t> silicon oil) can be used to reduce wave velocity</a:t>
            </a:r>
          </a:p>
          <a:p>
            <a:r>
              <a:rPr lang="en-US" dirty="0" smtClean="0"/>
              <a:t>Breakdown in PFN or kicker or interconnections limit voltage</a:t>
            </a:r>
          </a:p>
          <a:p>
            <a:pPr lvl="1"/>
            <a:r>
              <a:rPr lang="en-US" dirty="0" smtClean="0"/>
              <a:t>Conservatively designed to operate up to 89 kV which corresponds to a 14 </a:t>
            </a:r>
            <a:r>
              <a:rPr lang="en-US" dirty="0" err="1" smtClean="0"/>
              <a:t>mrad</a:t>
            </a:r>
            <a:r>
              <a:rPr lang="en-US" dirty="0" smtClean="0"/>
              <a:t> kick</a:t>
            </a:r>
          </a:p>
          <a:p>
            <a:pPr lvl="1"/>
            <a:r>
              <a:rPr lang="en-US" dirty="0" smtClean="0"/>
              <a:t>Improve standoffs etc. </a:t>
            </a:r>
          </a:p>
          <a:p>
            <a:r>
              <a:rPr lang="en-US" dirty="0" smtClean="0"/>
              <a:t>Impedance mismatch distorts pulse shape</a:t>
            </a:r>
          </a:p>
          <a:p>
            <a:pPr lvl="1"/>
            <a:r>
              <a:rPr lang="en-US" dirty="0" smtClean="0"/>
              <a:t>Impedance transformer</a:t>
            </a:r>
          </a:p>
          <a:p>
            <a:pPr lvl="1"/>
            <a:r>
              <a:rPr lang="en-US" dirty="0" smtClean="0"/>
              <a:t>Analysis with OPERA</a:t>
            </a:r>
          </a:p>
          <a:p>
            <a:r>
              <a:rPr lang="en-US" dirty="0" smtClean="0"/>
              <a:t>Pulse width &gt; 149ns with flat top &lt; 80ns</a:t>
            </a:r>
          </a:p>
          <a:p>
            <a:pPr lvl="1"/>
            <a:r>
              <a:rPr lang="en-US" dirty="0" smtClean="0"/>
              <a:t>Use faster </a:t>
            </a:r>
            <a:r>
              <a:rPr lang="en-US" dirty="0" err="1" smtClean="0"/>
              <a:t>thyratron</a:t>
            </a:r>
            <a:r>
              <a:rPr lang="en-US" dirty="0" smtClean="0"/>
              <a:t> or reduce overall pulse width with some loss of capture efficiency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High </a:t>
            </a:r>
            <a:r>
              <a:rPr lang="en-US" dirty="0" smtClean="0"/>
              <a:t>voltage</a:t>
            </a:r>
          </a:p>
          <a:p>
            <a:pPr lvl="1"/>
            <a:r>
              <a:rPr lang="en-US" dirty="0" smtClean="0"/>
              <a:t>No exposed HV</a:t>
            </a:r>
          </a:p>
          <a:p>
            <a:r>
              <a:rPr lang="en-US" dirty="0" smtClean="0"/>
              <a:t>Large volume of transformer oil </a:t>
            </a:r>
          </a:p>
          <a:p>
            <a:pPr lvl="1"/>
            <a:r>
              <a:rPr lang="en-US" dirty="0" smtClean="0"/>
              <a:t>non-toxic and non flammable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lvl="1"/>
            <a:r>
              <a:rPr lang="en-US" sz="2400" dirty="0" smtClean="0"/>
              <a:t>Complete mapping of field with pickup coil and measurement of temporal profile with Faraday magnetometer</a:t>
            </a:r>
          </a:p>
          <a:p>
            <a:pPr lvl="1"/>
            <a:r>
              <a:rPr lang="en-US" sz="2400" dirty="0" smtClean="0"/>
              <a:t>Testing of prototype in test stand at full voltage and current and at required pulse repetition rate</a:t>
            </a:r>
          </a:p>
          <a:p>
            <a:pPr lvl="1"/>
            <a:r>
              <a:rPr lang="en-US" sz="2400" dirty="0" smtClean="0"/>
              <a:t>Extended testing of three complete PFN/kicker units at 5-10% above operational voltage and at required repetition rate</a:t>
            </a:r>
          </a:p>
          <a:p>
            <a:pPr lvl="1"/>
            <a:r>
              <a:rPr lang="en-US" sz="2400" dirty="0" smtClean="0"/>
              <a:t>Monitoring of PFN voltage and current and of kicker field</a:t>
            </a:r>
          </a:p>
          <a:p>
            <a:pPr lvl="1"/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Standard Cost Slides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 Cost Distribution</a:t>
            </a:r>
          </a:p>
          <a:p>
            <a:r>
              <a:rPr lang="en-US" dirty="0" smtClean="0"/>
              <a:t>Cost Profile by FY</a:t>
            </a:r>
          </a:p>
          <a:p>
            <a:r>
              <a:rPr lang="en-US" dirty="0" smtClean="0"/>
              <a:t>Cost Labor Distribution</a:t>
            </a:r>
          </a:p>
          <a:p>
            <a:r>
              <a:rPr lang="en-US" dirty="0" err="1" smtClean="0"/>
              <a:t>Uncosted</a:t>
            </a:r>
            <a:r>
              <a:rPr lang="en-US" dirty="0" smtClean="0"/>
              <a:t> Effort</a:t>
            </a:r>
          </a:p>
          <a:p>
            <a:r>
              <a:rPr lang="en-US" dirty="0" err="1" smtClean="0"/>
              <a:t>Costed</a:t>
            </a:r>
            <a:r>
              <a:rPr lang="en-US" dirty="0" smtClean="0"/>
              <a:t> FTE by FY</a:t>
            </a:r>
          </a:p>
          <a:p>
            <a:r>
              <a:rPr lang="en-US" dirty="0" err="1" smtClean="0"/>
              <a:t>Costed</a:t>
            </a:r>
            <a:r>
              <a:rPr lang="en-US" dirty="0" smtClean="0"/>
              <a:t> versus </a:t>
            </a:r>
            <a:r>
              <a:rPr lang="en-US" dirty="0" err="1" smtClean="0"/>
              <a:t>Uncosted</a:t>
            </a:r>
            <a:r>
              <a:rPr lang="en-US" dirty="0" smtClean="0"/>
              <a:t> FTEs by FY</a:t>
            </a:r>
          </a:p>
          <a:p>
            <a:r>
              <a:rPr lang="en-US" dirty="0" smtClean="0"/>
              <a:t>Base Cost + Estimate Uncertainty Cost Summary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6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Cost Distribution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997744"/>
            <a:ext cx="4321175" cy="357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3100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5562600"/>
            <a:ext cx="307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MRI or NSF Contribution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Cost Distribution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997744"/>
            <a:ext cx="5181601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1481137"/>
            <a:ext cx="4538663" cy="38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9653" y="5678269"/>
            <a:ext cx="475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Contract Labor:  </a:t>
            </a:r>
            <a:r>
              <a:rPr lang="en-US" dirty="0" smtClean="0"/>
              <a:t>Technical and Engineering </a:t>
            </a:r>
          </a:p>
          <a:p>
            <a:r>
              <a:rPr lang="en-US" dirty="0" smtClean="0"/>
              <a:t>Staff at Cornell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1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Profile by FY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999331"/>
            <a:ext cx="8337550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4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L3 Scope of Ring Kickers</a:t>
            </a:r>
            <a:endParaRPr lang="en-US" dirty="0"/>
          </a:p>
          <a:p>
            <a:r>
              <a:rPr lang="en-US" dirty="0" smtClean="0"/>
              <a:t>Requirements</a:t>
            </a:r>
          </a:p>
          <a:p>
            <a:r>
              <a:rPr lang="en-US" dirty="0" smtClean="0"/>
              <a:t>WBS L3 Organization</a:t>
            </a:r>
            <a:endParaRPr lang="en-US" dirty="0"/>
          </a:p>
          <a:p>
            <a:r>
              <a:rPr lang="en-US" dirty="0" smtClean="0"/>
              <a:t>Design</a:t>
            </a:r>
            <a:endParaRPr lang="en-US" dirty="0"/>
          </a:p>
          <a:p>
            <a:r>
              <a:rPr lang="en-US" dirty="0"/>
              <a:t>Cost </a:t>
            </a:r>
            <a:r>
              <a:rPr lang="en-US" dirty="0" smtClean="0"/>
              <a:t>Summary</a:t>
            </a:r>
          </a:p>
          <a:p>
            <a:r>
              <a:rPr lang="en-US" dirty="0" smtClean="0"/>
              <a:t>Value engineering and </a:t>
            </a:r>
            <a:r>
              <a:rPr lang="en-US" dirty="0" err="1" smtClean="0"/>
              <a:t>aternatives</a:t>
            </a:r>
            <a:endParaRPr lang="en-US" dirty="0"/>
          </a:p>
          <a:p>
            <a:r>
              <a:rPr lang="en-US" dirty="0" smtClean="0"/>
              <a:t>Major Milestones</a:t>
            </a:r>
          </a:p>
          <a:p>
            <a:r>
              <a:rPr lang="en-US" dirty="0" smtClean="0"/>
              <a:t>Risks and Mitigations</a:t>
            </a:r>
          </a:p>
          <a:p>
            <a:r>
              <a:rPr lang="en-US" dirty="0" smtClean="0"/>
              <a:t>ES&amp;H</a:t>
            </a:r>
          </a:p>
          <a:p>
            <a:r>
              <a:rPr lang="en-US" dirty="0" smtClean="0"/>
              <a:t>Quality Assurance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Costed</a:t>
            </a:r>
            <a:r>
              <a:rPr lang="en-US" dirty="0" smtClean="0"/>
              <a:t> Labor Distribution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7437"/>
            <a:ext cx="8305800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3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Uncosted</a:t>
            </a:r>
            <a:r>
              <a:rPr lang="en-US" dirty="0" smtClean="0"/>
              <a:t> Effort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999"/>
            <a:ext cx="8534400" cy="512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Costed FTEs by FY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000919"/>
            <a:ext cx="8337550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Uncosted FTEs by FY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1000919"/>
            <a:ext cx="8339138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Base Cost and Estimate Uncertainty </a:t>
            </a:r>
            <a:r>
              <a:rPr lang="en-US" sz="2400" dirty="0"/>
              <a:t>Summary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38312"/>
            <a:ext cx="8610600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066800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This system describes the ring injection kicker that will direct the </a:t>
            </a:r>
            <a:r>
              <a:rPr lang="en-US" sz="1800" dirty="0" err="1" smtClean="0"/>
              <a:t>muons</a:t>
            </a:r>
            <a:r>
              <a:rPr lang="en-US" sz="1800" dirty="0" smtClean="0"/>
              <a:t> exiting the inflector onto the closed orbit of the ring</a:t>
            </a:r>
          </a:p>
          <a:p>
            <a:r>
              <a:rPr lang="en-US" sz="1800" dirty="0" smtClean="0"/>
              <a:t>The system traces back to higher level requirements.</a:t>
            </a:r>
          </a:p>
          <a:p>
            <a:endParaRPr lang="en-US" sz="1800" dirty="0" smtClean="0"/>
          </a:p>
          <a:p>
            <a:r>
              <a:rPr lang="en-US" sz="1800" dirty="0" smtClean="0"/>
              <a:t>The Base (Estimate uncertainty) cost is  $1,150K ($370K) in At Year $</a:t>
            </a:r>
          </a:p>
          <a:p>
            <a:endParaRPr lang="en-US" sz="1800" dirty="0" smtClean="0"/>
          </a:p>
          <a:p>
            <a:r>
              <a:rPr lang="en-US" sz="1800" dirty="0" smtClean="0"/>
              <a:t>Between CD-1 and CD-2 we will focus on:</a:t>
            </a:r>
          </a:p>
          <a:p>
            <a:endParaRPr lang="en-US" sz="1800" dirty="0"/>
          </a:p>
          <a:p>
            <a:pPr lvl="1"/>
            <a:r>
              <a:rPr lang="en-US" sz="1600" dirty="0" smtClean="0"/>
              <a:t>Completion of prototyping and testing </a:t>
            </a:r>
            <a:r>
              <a:rPr lang="en-US" sz="1600" dirty="0" err="1" smtClean="0"/>
              <a:t>Blumlein</a:t>
            </a:r>
            <a:r>
              <a:rPr lang="en-US" sz="1600" dirty="0" smtClean="0"/>
              <a:t> PFN and kicker and optimization of pulse shape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Completion of Faraday magnetometer for measuring time dependence of kicker pulse and induced fields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Simulations:  Eddy currents induced in kicker plates and vacuum chambers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9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pic>
        <p:nvPicPr>
          <p:cNvPr id="6" name="Picture 5" descr="DSC00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800600" cy="3206801"/>
          </a:xfrm>
          <a:prstGeom prst="rect">
            <a:avLst/>
          </a:prstGeom>
        </p:spPr>
      </p:pic>
      <p:pic>
        <p:nvPicPr>
          <p:cNvPr id="7" name="Picture 6" descr="DSC009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6" y="838200"/>
            <a:ext cx="4562874" cy="3048000"/>
          </a:xfrm>
          <a:prstGeom prst="rect">
            <a:avLst/>
          </a:prstGeom>
        </p:spPr>
      </p:pic>
      <p:pic>
        <p:nvPicPr>
          <p:cNvPr id="8" name="Picture 7" descr="DSC009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57600"/>
            <a:ext cx="4038600" cy="26977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9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Field Measurement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3643630" cy="27330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00200"/>
            <a:ext cx="4906645" cy="36798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84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Field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32" y="1613852"/>
            <a:ext cx="5721668" cy="3720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648200" y="4953000"/>
            <a:ext cx="609600" cy="91440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02835" y="6044092"/>
            <a:ext cx="404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Center of vacuum chamber at 10.5cm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136" y="2602468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52600" y="2667000"/>
            <a:ext cx="1524000" cy="15240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6342" y="199286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12" idx="3"/>
          </p:cNvCxnSpPr>
          <p:nvPr/>
        </p:nvCxnSpPr>
        <p:spPr>
          <a:xfrm flipH="1" flipV="1">
            <a:off x="1707468" y="2177534"/>
            <a:ext cx="1873932" cy="18466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9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Field measurement with electro optical crystal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2"/>
          <a:stretch/>
        </p:blipFill>
        <p:spPr bwMode="auto">
          <a:xfrm>
            <a:off x="762000" y="1752600"/>
            <a:ext cx="7924800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572000" y="2667000"/>
            <a:ext cx="4572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2135" b="8176"/>
          <a:stretch/>
        </p:blipFill>
        <p:spPr bwMode="auto">
          <a:xfrm>
            <a:off x="152400" y="3200400"/>
            <a:ext cx="5384800" cy="3281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5913" y="3401626"/>
            <a:ext cx="407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TGG (Terbium Gallium Garnet) crystal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ng_bluml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914400"/>
            <a:ext cx="6146800" cy="190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Injection Kicker Scope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200" y="6153150"/>
            <a:ext cx="8077200" cy="476250"/>
          </a:xfrm>
        </p:spPr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22156"/>
              </p:ext>
            </p:extLst>
          </p:nvPr>
        </p:nvGraphicFramePr>
        <p:xfrm>
          <a:off x="152400" y="2944063"/>
          <a:ext cx="8763000" cy="3304337"/>
        </p:xfrm>
        <a:graphic>
          <a:graphicData uri="http://schemas.openxmlformats.org/drawingml/2006/table">
            <a:tbl>
              <a:tblPr/>
              <a:tblGrid>
                <a:gridCol w="8763000"/>
              </a:tblGrid>
              <a:tr h="330433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/Technical Objective/Scope: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This L4  element includes design, analysis, procurement, assembly,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acceptance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testing, installation, commissioning and close-out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activities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the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injection kicker system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kickers direct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muons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exiting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the inflector onto to the closed orbit of the storage ring. The kickers are driven by a PFN (pulse forming network) at the repetition rate defined by the upstream accelerators. </a:t>
                      </a:r>
                    </a:p>
                    <a:p>
                      <a:pPr algn="l" fontAlgn="t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Deliverables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set of 3 strip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line kickers and 3 pulse forming networks including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thyratron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switches, high voltage power supply, control and monitoring electronics,  hardware for installation in the ring vacuum chambers and for mounting PFNs in experimental hall.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Interfaces/Relationships: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kickers are supported by the ring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vacuum chambers.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2203" y="1143000"/>
            <a:ext cx="866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thyratron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2286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 voltage charging transformer</a:t>
            </a:r>
            <a:endParaRPr lang="en-US" sz="1200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2389909" cy="131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1143000"/>
            <a:ext cx="202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Triaxial</a:t>
            </a:r>
            <a:r>
              <a:rPr lang="en-US" sz="1400" dirty="0" smtClean="0"/>
              <a:t> (</a:t>
            </a:r>
            <a:r>
              <a:rPr lang="en-US" sz="1400" dirty="0" err="1" smtClean="0"/>
              <a:t>Blumlein</a:t>
            </a:r>
            <a:r>
              <a:rPr lang="en-US" sz="1400" dirty="0" smtClean="0"/>
              <a:t>) PFN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305800" y="1447800"/>
            <a:ext cx="152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24800" y="2514600"/>
            <a:ext cx="6096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838200"/>
            <a:ext cx="135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Kicker plates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9600" y="1143000"/>
            <a:ext cx="6096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8818" y="2590800"/>
            <a:ext cx="109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Trolley rails</a:t>
            </a:r>
            <a:endParaRPr lang="en-US" sz="1400" dirty="0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1136698" y="2362200"/>
            <a:ext cx="311102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48400" y="2057400"/>
            <a:ext cx="1371600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267200" y="2057400"/>
            <a:ext cx="1600200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200" y="19050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4.5m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00200" y="1905000"/>
            <a:ext cx="6858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05000" y="1600200"/>
            <a:ext cx="929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Muon</a:t>
            </a:r>
            <a:r>
              <a:rPr lang="en-US" sz="1100" dirty="0" smtClean="0"/>
              <a:t> beam</a:t>
            </a:r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4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Kicker vacuum chamber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43000"/>
            <a:ext cx="6721982" cy="4647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0574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Grooves in vacuum chamber reduce eddy currents and increase field between kicker plates</a:t>
            </a:r>
          </a:p>
          <a:p>
            <a:endParaRPr lang="en-US" dirty="0"/>
          </a:p>
          <a:p>
            <a:r>
              <a:rPr lang="en-US" dirty="0" smtClean="0"/>
              <a:t>Opera Studies</a:t>
            </a:r>
          </a:p>
          <a:p>
            <a:r>
              <a:rPr lang="en-US" dirty="0"/>
              <a:t>a</a:t>
            </a:r>
            <a:r>
              <a:rPr lang="en-US" dirty="0" smtClean="0"/>
              <a:t>re underway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553200"/>
            <a:ext cx="8077200" cy="476250"/>
          </a:xfrm>
        </p:spPr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Ring Kicker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432304" y="6629400"/>
            <a:ext cx="4654296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1" y="990600"/>
            <a:ext cx="4648200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ring closed orbit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~  14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~ 280 Gauss</a:t>
            </a:r>
          </a:p>
          <a:p>
            <a:r>
              <a:rPr lang="en-US" sz="2000" dirty="0" smtClean="0"/>
              <a:t>Integrated B-field ~ 1.4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/>
              <a:t>τ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80ns &lt; </a:t>
            </a:r>
            <a:r>
              <a:rPr lang="en-US" sz="2000" dirty="0" err="1" smtClean="0"/>
              <a:t>τ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~100 Hz</a:t>
            </a:r>
          </a:p>
          <a:p>
            <a:endParaRPr lang="en-US" sz="2400" dirty="0" smtClean="0"/>
          </a:p>
          <a:p>
            <a:r>
              <a:rPr lang="en-US" sz="2000" dirty="0" smtClean="0"/>
              <a:t>Field uniformity over storage volume ΔB/B &lt; 10%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pic>
        <p:nvPicPr>
          <p:cNvPr id="9" name="Picture 8" descr="g-2_821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2945" y="13856"/>
            <a:ext cx="3532909" cy="4571999"/>
          </a:xfrm>
          <a:prstGeom prst="rect">
            <a:avLst/>
          </a:prstGeom>
        </p:spPr>
      </p:pic>
      <p:pic>
        <p:nvPicPr>
          <p:cNvPr id="11" name="Picture 10" descr="structure_injected_be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81400"/>
            <a:ext cx="3014135" cy="28685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 flipV="1">
            <a:off x="6555684" y="7522253"/>
            <a:ext cx="3154" cy="250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278511" y="7522253"/>
            <a:ext cx="0" cy="250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98464" y="3886200"/>
            <a:ext cx="478536" cy="0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91000" y="4038600"/>
            <a:ext cx="124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E-821 kicker pulse</a:t>
            </a:r>
            <a:endParaRPr lang="en-US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24400" y="4419600"/>
            <a:ext cx="1143000" cy="68580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9800" y="3886200"/>
            <a:ext cx="0" cy="2057400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77000" y="3886200"/>
            <a:ext cx="0" cy="2057400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91000" y="3273623"/>
            <a:ext cx="1571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Ideal kicker pulse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876800" y="3581400"/>
            <a:ext cx="1143000" cy="457200"/>
          </a:xfrm>
          <a:prstGeom prst="straightConnector1">
            <a:avLst/>
          </a:prstGeom>
          <a:ln w="63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9400" y="225299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1.7m kickers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906494" y="6324600"/>
            <a:ext cx="646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149 ns</a:t>
            </a:r>
            <a:endParaRPr 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19800" y="6019800"/>
            <a:ext cx="0" cy="38100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6019800"/>
            <a:ext cx="0" cy="38100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506322" y="2421736"/>
            <a:ext cx="106379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Rectangle 7"/>
          <p:cNvSpPr/>
          <p:nvPr/>
        </p:nvSpPr>
        <p:spPr>
          <a:xfrm>
            <a:off x="6734922" y="2193136"/>
            <a:ext cx="2100888" cy="47386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4572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3.5.2 Power Supply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506322" y="3183736"/>
            <a:ext cx="106379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Rectangle 9"/>
          <p:cNvSpPr/>
          <p:nvPr/>
        </p:nvSpPr>
        <p:spPr>
          <a:xfrm>
            <a:off x="6734922" y="2955136"/>
            <a:ext cx="2100888" cy="47386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4572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3.5.3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Kicker plates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41670" y="3802074"/>
            <a:ext cx="1051561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11"/>
          <p:cNvSpPr/>
          <p:nvPr/>
        </p:nvSpPr>
        <p:spPr>
          <a:xfrm>
            <a:off x="6738312" y="3704361"/>
            <a:ext cx="2100888" cy="47386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4572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3.5.4 Pulse Forming Network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506322" y="1600200"/>
            <a:ext cx="1" cy="3793336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 flipH="1">
            <a:off x="6506322" y="5387521"/>
            <a:ext cx="1054514" cy="6015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Rectangle 14"/>
          <p:cNvSpPr/>
          <p:nvPr/>
        </p:nvSpPr>
        <p:spPr>
          <a:xfrm>
            <a:off x="6734922" y="5088736"/>
            <a:ext cx="2100888" cy="47386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54864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3.5.6 Controls and Instrumentation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506322" y="4631536"/>
            <a:ext cx="1051561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Rectangle 16"/>
          <p:cNvSpPr/>
          <p:nvPr/>
        </p:nvSpPr>
        <p:spPr>
          <a:xfrm>
            <a:off x="6734922" y="4386272"/>
            <a:ext cx="2100888" cy="47386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4572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3.5.5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Thyratron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01522" y="1295400"/>
            <a:ext cx="2362200" cy="53340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008000"/>
            </a:solidFill>
            <a:prstDash val="soli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4572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3.5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Injection Kicker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762000"/>
            <a:ext cx="6019799" cy="5970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3.5 Injection Kicker</a:t>
            </a:r>
          </a:p>
          <a:p>
            <a:pPr>
              <a:lnSpc>
                <a:spcPct val="70000"/>
              </a:lnSpc>
            </a:pPr>
            <a:endParaRPr lang="en-US" b="1" dirty="0" smtClean="0"/>
          </a:p>
          <a:p>
            <a:r>
              <a:rPr lang="en-US" sz="1600" b="1" dirty="0" smtClean="0">
                <a:solidFill>
                  <a:srgbClr val="0000FF"/>
                </a:solidFill>
              </a:rPr>
              <a:t>476.03.05.02	 Power </a:t>
            </a:r>
            <a:r>
              <a:rPr lang="en-US" sz="1600" b="1" dirty="0">
                <a:solidFill>
                  <a:srgbClr val="0000FF"/>
                </a:solidFill>
              </a:rPr>
              <a:t>Supply</a:t>
            </a:r>
          </a:p>
          <a:p>
            <a:r>
              <a:rPr lang="en-US" sz="1400" b="1" i="1" dirty="0"/>
              <a:t>Scope: </a:t>
            </a:r>
            <a:r>
              <a:rPr lang="en-US" sz="1400" dirty="0"/>
              <a:t>Power supply and transformer for charging kicker pulse-forming network (PFN) to ~ </a:t>
            </a:r>
            <a:r>
              <a:rPr lang="en-US" sz="1400" dirty="0" smtClean="0"/>
              <a:t>85 kV. </a:t>
            </a:r>
            <a:r>
              <a:rPr lang="en-US" sz="1400" b="1" i="1" dirty="0" smtClean="0"/>
              <a:t>Deliverable</a:t>
            </a:r>
            <a:r>
              <a:rPr lang="en-US" sz="1400" b="1" i="1" dirty="0"/>
              <a:t>:</a:t>
            </a:r>
            <a:r>
              <a:rPr lang="en-US" sz="1400" dirty="0"/>
              <a:t> System for charging all three kicker PFNs at </a:t>
            </a:r>
            <a:r>
              <a:rPr lang="en-US" sz="1400" dirty="0" err="1"/>
              <a:t>muon</a:t>
            </a:r>
            <a:r>
              <a:rPr lang="en-US" sz="1400" dirty="0"/>
              <a:t> injection repetition rate to </a:t>
            </a:r>
            <a:r>
              <a:rPr lang="en-US" sz="1400" dirty="0" smtClean="0"/>
              <a:t>~85kV</a:t>
            </a:r>
            <a:r>
              <a:rPr lang="en-US" sz="1400" dirty="0"/>
              <a:t>.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476.03.05.03</a:t>
            </a:r>
            <a:r>
              <a:rPr lang="en-US" sz="1600" b="1" dirty="0">
                <a:solidFill>
                  <a:srgbClr val="0000FF"/>
                </a:solidFill>
              </a:rPr>
              <a:t>	Plates</a:t>
            </a:r>
          </a:p>
          <a:p>
            <a:r>
              <a:rPr lang="en-US" sz="1400" b="1" i="1" dirty="0"/>
              <a:t>Scope:</a:t>
            </a:r>
            <a:r>
              <a:rPr lang="en-US" sz="1400" dirty="0"/>
              <a:t>  </a:t>
            </a:r>
            <a:r>
              <a:rPr lang="en-US" sz="1400" dirty="0" smtClean="0"/>
              <a:t>The </a:t>
            </a:r>
            <a:r>
              <a:rPr lang="en-US" sz="1400" dirty="0"/>
              <a:t>magnetic field generated by current in the plates kicks the injected </a:t>
            </a:r>
            <a:r>
              <a:rPr lang="en-US" sz="1400" dirty="0" err="1"/>
              <a:t>muons</a:t>
            </a:r>
            <a:r>
              <a:rPr lang="en-US" sz="1400" dirty="0"/>
              <a:t> onto storage ring </a:t>
            </a:r>
            <a:r>
              <a:rPr lang="en-US" sz="1400" dirty="0" smtClean="0"/>
              <a:t>closed orbit.</a:t>
            </a:r>
            <a:r>
              <a:rPr lang="en-US" sz="1400" dirty="0"/>
              <a:t> </a:t>
            </a:r>
            <a:r>
              <a:rPr lang="en-US" sz="1400" b="1" i="1" dirty="0" smtClean="0"/>
              <a:t>Deliverable:</a:t>
            </a:r>
            <a:r>
              <a:rPr lang="en-US" sz="1400" dirty="0" smtClean="0"/>
              <a:t>  </a:t>
            </a:r>
            <a:r>
              <a:rPr lang="en-US" sz="1400" dirty="0"/>
              <a:t>Three pairs of plates for installation in storage ring vacuum chamber, including hardware for mounting in chamber and high voltage </a:t>
            </a:r>
            <a:r>
              <a:rPr lang="en-US" sz="1400" dirty="0" err="1"/>
              <a:t>feedthrough</a:t>
            </a:r>
            <a:r>
              <a:rPr lang="en-US" sz="1400" dirty="0"/>
              <a:t> to high voltage source. </a:t>
            </a:r>
            <a:endParaRPr lang="en-US" sz="1400" dirty="0" smtClean="0"/>
          </a:p>
          <a:p>
            <a:r>
              <a:rPr lang="en-US" sz="1600" b="1" dirty="0" smtClean="0">
                <a:solidFill>
                  <a:srgbClr val="0000FF"/>
                </a:solidFill>
              </a:rPr>
              <a:t>476.03.05.04</a:t>
            </a:r>
            <a:r>
              <a:rPr lang="en-US" sz="1600" b="1" dirty="0">
                <a:solidFill>
                  <a:srgbClr val="0000FF"/>
                </a:solidFill>
              </a:rPr>
              <a:t>	Pulse Forming Network</a:t>
            </a:r>
          </a:p>
          <a:p>
            <a:r>
              <a:rPr lang="en-US" sz="1400" b="1" i="1" dirty="0"/>
              <a:t>Scope:</a:t>
            </a:r>
            <a:r>
              <a:rPr lang="en-US" sz="1400" dirty="0"/>
              <a:t> This L4 element provides a pulse forming network that delivers current pulse to kicker plates.</a:t>
            </a:r>
          </a:p>
          <a:p>
            <a:r>
              <a:rPr lang="en-US" sz="1400" b="1" i="1" dirty="0"/>
              <a:t>Deliverables:</a:t>
            </a:r>
            <a:r>
              <a:rPr lang="en-US" sz="1400" dirty="0"/>
              <a:t> Three </a:t>
            </a:r>
            <a:r>
              <a:rPr lang="en-US" sz="1400" dirty="0" err="1"/>
              <a:t>Blumlein</a:t>
            </a:r>
            <a:r>
              <a:rPr lang="en-US" sz="1400" dirty="0"/>
              <a:t>, </a:t>
            </a:r>
            <a:r>
              <a:rPr lang="en-US" sz="1400" dirty="0" err="1"/>
              <a:t>triaxial</a:t>
            </a:r>
            <a:r>
              <a:rPr lang="en-US" sz="1400" dirty="0"/>
              <a:t> transmission line pulse forming networks, one for each of the three kickers. </a:t>
            </a:r>
            <a:endParaRPr lang="en-US" sz="1400" dirty="0" smtClean="0"/>
          </a:p>
          <a:p>
            <a:r>
              <a:rPr lang="en-US" sz="1600" b="1" dirty="0" smtClean="0">
                <a:solidFill>
                  <a:srgbClr val="0000FF"/>
                </a:solidFill>
              </a:rPr>
              <a:t>476.03.05.05</a:t>
            </a:r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err="1">
                <a:solidFill>
                  <a:srgbClr val="0000FF"/>
                </a:solidFill>
              </a:rPr>
              <a:t>Thyratron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400" b="1" i="1" dirty="0"/>
              <a:t>Scope:</a:t>
            </a:r>
            <a:r>
              <a:rPr lang="en-US" sz="1400" dirty="0"/>
              <a:t> </a:t>
            </a:r>
            <a:r>
              <a:rPr lang="en-US" sz="1400" dirty="0" smtClean="0"/>
              <a:t>Switch to </a:t>
            </a:r>
            <a:r>
              <a:rPr lang="en-US" sz="1400" dirty="0"/>
              <a:t>discharge </a:t>
            </a:r>
            <a:r>
              <a:rPr lang="en-US" sz="1400" dirty="0" err="1"/>
              <a:t>blumlein</a:t>
            </a:r>
            <a:r>
              <a:rPr lang="en-US" sz="1400" dirty="0"/>
              <a:t> PFN - 100kV X 4KA.</a:t>
            </a:r>
          </a:p>
          <a:p>
            <a:r>
              <a:rPr lang="en-US" sz="1400" b="1" i="1" dirty="0"/>
              <a:t>Deliverable:</a:t>
            </a:r>
            <a:r>
              <a:rPr lang="en-US" sz="1400" dirty="0"/>
              <a:t> Three </a:t>
            </a:r>
            <a:r>
              <a:rPr lang="en-US" sz="1400" dirty="0" err="1"/>
              <a:t>thyratrons</a:t>
            </a:r>
            <a:r>
              <a:rPr lang="en-US" sz="1400" dirty="0"/>
              <a:t> - max 100kV, 4KA, for each of three </a:t>
            </a:r>
            <a:r>
              <a:rPr lang="en-US" sz="1400" dirty="0" err="1"/>
              <a:t>blumlein</a:t>
            </a:r>
            <a:r>
              <a:rPr lang="en-US" sz="1400" dirty="0"/>
              <a:t> PFNs. </a:t>
            </a:r>
            <a:endParaRPr lang="en-US" sz="1400" dirty="0" smtClean="0"/>
          </a:p>
          <a:p>
            <a:r>
              <a:rPr lang="en-US" sz="1600" b="1" dirty="0" smtClean="0">
                <a:solidFill>
                  <a:srgbClr val="0000FF"/>
                </a:solidFill>
              </a:rPr>
              <a:t>476.03.05.06</a:t>
            </a:r>
            <a:r>
              <a:rPr lang="en-US" sz="1600" b="1" dirty="0">
                <a:solidFill>
                  <a:srgbClr val="0000FF"/>
                </a:solidFill>
              </a:rPr>
              <a:t>	Controls and Instrumentation</a:t>
            </a:r>
          </a:p>
          <a:p>
            <a:r>
              <a:rPr lang="en-US" sz="1400" b="1" i="1" dirty="0"/>
              <a:t>Scope:</a:t>
            </a:r>
            <a:r>
              <a:rPr lang="en-US" sz="1400" dirty="0"/>
              <a:t> C</a:t>
            </a:r>
            <a:r>
              <a:rPr lang="en-US" sz="1400" dirty="0" smtClean="0"/>
              <a:t>ontrols </a:t>
            </a:r>
            <a:r>
              <a:rPr lang="en-US" sz="1400" dirty="0"/>
              <a:t>and monitoring interface for </a:t>
            </a:r>
            <a:r>
              <a:rPr lang="en-US" sz="1400" dirty="0" err="1"/>
              <a:t>thyratrons</a:t>
            </a:r>
            <a:r>
              <a:rPr lang="en-US" sz="1400" dirty="0"/>
              <a:t>, HV power supply, PFNs, </a:t>
            </a:r>
            <a:r>
              <a:rPr lang="en-US" sz="1400" dirty="0" smtClean="0"/>
              <a:t>interlocks. </a:t>
            </a:r>
            <a:r>
              <a:rPr lang="en-US" sz="1400" b="1" i="1" dirty="0" smtClean="0"/>
              <a:t>Deliverables;</a:t>
            </a:r>
            <a:r>
              <a:rPr lang="en-US" sz="1400" dirty="0" smtClean="0"/>
              <a:t> </a:t>
            </a:r>
            <a:r>
              <a:rPr lang="en-US" sz="1400" dirty="0"/>
              <a:t>Drivers </a:t>
            </a:r>
            <a:r>
              <a:rPr lang="en-US" sz="1400" dirty="0" smtClean="0"/>
              <a:t>for </a:t>
            </a:r>
            <a:r>
              <a:rPr lang="en-US" sz="1400" dirty="0" err="1"/>
              <a:t>thyratrons</a:t>
            </a:r>
            <a:r>
              <a:rPr lang="en-US" sz="1400" dirty="0"/>
              <a:t>, current and voltage </a:t>
            </a:r>
            <a:r>
              <a:rPr lang="en-US" sz="1400" dirty="0" smtClean="0"/>
              <a:t>monitoring. </a:t>
            </a:r>
            <a:r>
              <a:rPr lang="en-US" sz="1400" dirty="0" err="1"/>
              <a:t>Thyratron</a:t>
            </a:r>
            <a:r>
              <a:rPr lang="en-US" sz="1400" dirty="0"/>
              <a:t> trigger amplifier and trigger pulse </a:t>
            </a:r>
            <a:r>
              <a:rPr lang="en-US" sz="1400" dirty="0" smtClean="0"/>
              <a:t>monitor. </a:t>
            </a:r>
            <a:r>
              <a:rPr lang="en-US" sz="1400" dirty="0"/>
              <a:t>Power supply and HV transformer current and voltage monitoring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Areas Covered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Kicker PFN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5410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Considering adding a transverse motion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953000"/>
            <a:ext cx="184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Plunging motion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5909" y="990600"/>
            <a:ext cx="339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pulse forming network</a:t>
            </a:r>
            <a:endParaRPr lang="en-US" dirty="0"/>
          </a:p>
        </p:txBody>
      </p:sp>
      <p:pic>
        <p:nvPicPr>
          <p:cNvPr id="15" name="Picture 14" descr="SpicePulseResistiveLoa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7"/>
          <a:stretch/>
        </p:blipFill>
        <p:spPr>
          <a:xfrm>
            <a:off x="3707344" y="3810001"/>
            <a:ext cx="5055655" cy="243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0" y="4188092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pulse computed with equivalent discrete circuit model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38600" y="42672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00600" y="42672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0" y="41148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5471539"/>
            <a:ext cx="33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Width of pulse is proportional to length of </a:t>
            </a:r>
            <a:r>
              <a:rPr lang="en-US" dirty="0" err="1" smtClean="0"/>
              <a:t>blumlein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4843" y="914400"/>
            <a:ext cx="192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Charging voltage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31242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Thyratron</a:t>
            </a:r>
            <a:r>
              <a:rPr lang="en-US" sz="1400" dirty="0" smtClean="0"/>
              <a:t> switch shorts middle conductor of </a:t>
            </a:r>
            <a:r>
              <a:rPr lang="en-US" sz="1400" dirty="0" err="1" smtClean="0"/>
              <a:t>triaxial</a:t>
            </a:r>
            <a:r>
              <a:rPr lang="en-US" sz="1400" dirty="0" smtClean="0"/>
              <a:t> line to outer conductor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72400" y="2819400"/>
            <a:ext cx="0" cy="30480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3352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Coax cable couples </a:t>
            </a:r>
            <a:r>
              <a:rPr lang="en-US" sz="1400" dirty="0" err="1" smtClean="0"/>
              <a:t>blumlein</a:t>
            </a:r>
            <a:r>
              <a:rPr lang="en-US" sz="1400" dirty="0" smtClean="0"/>
              <a:t> center conductor to load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362200" y="2514600"/>
            <a:ext cx="304800" cy="91440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4353" y="2905780"/>
            <a:ext cx="1969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Load resistor matches impedance of </a:t>
            </a:r>
            <a:r>
              <a:rPr lang="en-US" sz="1400" dirty="0" err="1" smtClean="0"/>
              <a:t>blumlein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85800" y="2590800"/>
            <a:ext cx="0" cy="38100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471" y="1658471"/>
            <a:ext cx="142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 kicker plates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1000" y="1905000"/>
            <a:ext cx="76200" cy="53340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67200" y="3048000"/>
            <a:ext cx="1035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Not to scale</a:t>
            </a:r>
            <a:endParaRPr lang="en-US" sz="1200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4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Ring kicker plates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33400" y="6553200"/>
            <a:ext cx="8077200" cy="476250"/>
          </a:xfrm>
        </p:spPr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pic>
        <p:nvPicPr>
          <p:cNvPr id="8" name="Picture 7" descr="plates_trolley_v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953000" cy="3639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48768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Proposed geometry yields 33%-50% more field per unit current than E821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Tracking studies will determine if field uniformity is optimal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4419600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NMR trolley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971800" y="3657600"/>
            <a:ext cx="762000" cy="68580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2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Ring Kicker Plates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pic>
        <p:nvPicPr>
          <p:cNvPr id="18" name="Picture 17" descr="dimensionsKickerPla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6019800" cy="4008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33634" y="5638800"/>
            <a:ext cx="499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mounted in ring vacuum chamber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1219200"/>
            <a:ext cx="172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Crossover at end of strip line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76600" y="1828800"/>
            <a:ext cx="1676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010400" y="1828800"/>
            <a:ext cx="1905000" cy="1143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03343" y="4572000"/>
            <a:ext cx="124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Trolley rail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629400" y="4038600"/>
            <a:ext cx="2057400" cy="609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181600" y="3657600"/>
            <a:ext cx="457200" cy="1981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791200" y="3048000"/>
            <a:ext cx="609600" cy="2514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745940" y="1256427"/>
            <a:ext cx="155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feed from PFN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0909" y="2274455"/>
            <a:ext cx="276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sets of strip line kickers</a:t>
            </a:r>
          </a:p>
          <a:p>
            <a:r>
              <a:rPr lang="en-US" dirty="0" smtClean="0"/>
              <a:t>Length = 1.7m each</a:t>
            </a:r>
          </a:p>
        </p:txBody>
      </p:sp>
      <p:pic>
        <p:nvPicPr>
          <p:cNvPr id="28" name="Picture 27" descr="Figure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2670898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791200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field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System R&amp;D – </a:t>
            </a:r>
            <a:r>
              <a:rPr lang="en-US" dirty="0" err="1" smtClean="0"/>
              <a:t>Blumlein</a:t>
            </a:r>
            <a:r>
              <a:rPr lang="en-US" dirty="0" smtClean="0"/>
              <a:t> PFN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Rubin, Muon g-2 CD1 Review, September 17-18, 2013</a:t>
            </a:r>
            <a:endParaRPr lang="en-US" dirty="0"/>
          </a:p>
        </p:txBody>
      </p:sp>
      <p:pic>
        <p:nvPicPr>
          <p:cNvPr id="7" name="Picture 6" descr="DSC00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325" y="1899524"/>
            <a:ext cx="5475448" cy="3657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46482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prototype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Length – 5m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Pulse width – 50ns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Impedance – 25 ohms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561 Transformer oil – </a:t>
            </a:r>
            <a:r>
              <a:rPr lang="en-US" dirty="0" err="1" smtClean="0"/>
              <a:t>ε</a:t>
            </a:r>
            <a:r>
              <a:rPr lang="en-US" dirty="0" smtClean="0"/>
              <a:t> = 2.7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514600"/>
            <a:ext cx="12954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HV transformer oil tank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1828800"/>
            <a:ext cx="791954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thyratron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257800"/>
            <a:ext cx="1065767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50 ohm coax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76400" y="2057400"/>
            <a:ext cx="381000" cy="4572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90600" y="30480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54102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DSC006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1846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57800" y="1676400"/>
            <a:ext cx="1069524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Charging HV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200400"/>
            <a:ext cx="791954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thyratron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315200" y="2895600"/>
            <a:ext cx="76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686A5-2D5F-485D-8C29-8ABEA70900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2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-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g-2</Template>
  <TotalTime>3687</TotalTime>
  <Words>1661</Words>
  <Application>Microsoft Macintosh PowerPoint</Application>
  <PresentationFormat>On-screen Show (4:3)</PresentationFormat>
  <Paragraphs>312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g-2</vt:lpstr>
      <vt:lpstr>476.03.05  Ring Injection Kickers</vt:lpstr>
      <vt:lpstr>Outline</vt:lpstr>
      <vt:lpstr>Ring Injection Kicker Scope</vt:lpstr>
      <vt:lpstr>Storage Ring Kicker Requirements</vt:lpstr>
      <vt:lpstr>WBS Areas Covered</vt:lpstr>
      <vt:lpstr>Ring Kicker PFN Design</vt:lpstr>
      <vt:lpstr>Ring kicker plates</vt:lpstr>
      <vt:lpstr>Ring Kicker Plates</vt:lpstr>
      <vt:lpstr>Kicker System R&amp;D – Blumlein PFN</vt:lpstr>
      <vt:lpstr>Kicker system R&amp;D – kicker plates</vt:lpstr>
      <vt:lpstr>Value engineering and alternatives </vt:lpstr>
      <vt:lpstr>Major Milestones</vt:lpstr>
      <vt:lpstr>Risks and Mitigations</vt:lpstr>
      <vt:lpstr>ES&amp;H</vt:lpstr>
      <vt:lpstr>Quality Assurance</vt:lpstr>
      <vt:lpstr>Standard Cost Slides</vt:lpstr>
      <vt:lpstr>Base Cost Distribution</vt:lpstr>
      <vt:lpstr>Base Cost Distribution</vt:lpstr>
      <vt:lpstr>Cost Profile by FY</vt:lpstr>
      <vt:lpstr>Costed Labor Distribution</vt:lpstr>
      <vt:lpstr>Uncosted Effort</vt:lpstr>
      <vt:lpstr>Costed FTEs by FY</vt:lpstr>
      <vt:lpstr>Uncosted FTEs by FY</vt:lpstr>
      <vt:lpstr>Base Cost and Estimate Uncertainty Summary</vt:lpstr>
      <vt:lpstr>Summary</vt:lpstr>
      <vt:lpstr>Backup</vt:lpstr>
      <vt:lpstr>Kicker Field Measurement </vt:lpstr>
      <vt:lpstr>Kicker Field Measurement</vt:lpstr>
      <vt:lpstr>Field measurement with electro optical crystal</vt:lpstr>
      <vt:lpstr>Kicker vacuum chamber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476.02</dc:title>
  <dc:creator>CMVendetta</dc:creator>
  <cp:lastModifiedBy>David Rubin</cp:lastModifiedBy>
  <cp:revision>51</cp:revision>
  <dcterms:created xsi:type="dcterms:W3CDTF">2013-07-12T14:44:41Z</dcterms:created>
  <dcterms:modified xsi:type="dcterms:W3CDTF">2013-09-16T19:58:54Z</dcterms:modified>
</cp:coreProperties>
</file>