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8" d="100"/>
          <a:sy n="158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C63CA-463B-7249-8006-154705C9E4FF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2425-4C33-1B45-BE14-1E728FDC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88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5FF8F-0F90-AF48-9614-B5D533CB69E7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9525B-9BD0-8C4A-A1C5-D8C0CCCF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453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6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3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6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2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4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91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0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0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7F75-6487-294D-A447-D5DB741F9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3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 </a:t>
            </a:r>
            <a:r>
              <a:rPr lang="en-US" dirty="0" smtClean="0"/>
              <a:t>and Kicker scans </a:t>
            </a:r>
            <a:r>
              <a:rPr lang="en-US" dirty="0" smtClean="0"/>
              <a:t>with measured B-field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July 7, 2017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9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95" y="382383"/>
            <a:ext cx="7424285" cy="29639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88732" y="3338390"/>
            <a:ext cx="79615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/>
              <a:t>https://</a:t>
            </a:r>
            <a:r>
              <a:rPr lang="en-US" sz="1400" u="sng" dirty="0" err="1"/>
              <a:t>muon.npl.washington.edu</a:t>
            </a:r>
            <a:r>
              <a:rPr lang="en-US" sz="1400" u="sng" dirty="0"/>
              <a:t>/</a:t>
            </a:r>
            <a:r>
              <a:rPr lang="en-US" sz="1400" u="sng" dirty="0" err="1"/>
              <a:t>elog</a:t>
            </a:r>
            <a:r>
              <a:rPr lang="en-US" sz="1400" u="sng" dirty="0"/>
              <a:t>/g2/</a:t>
            </a:r>
            <a:r>
              <a:rPr lang="en-US" sz="1400" u="sng" dirty="0" err="1"/>
              <a:t>General+Field+Team</a:t>
            </a:r>
            <a:r>
              <a:rPr lang="en-US" sz="1400" u="sng" dirty="0"/>
              <a:t>/983</a:t>
            </a:r>
            <a:endParaRPr lang="en-US" sz="1400" dirty="0"/>
          </a:p>
        </p:txBody>
      </p:sp>
      <p:pic>
        <p:nvPicPr>
          <p:cNvPr id="8" name="Picture 7" descr="fit_radial_dat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456" y="3771861"/>
            <a:ext cx="3896121" cy="25974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04310" y="742464"/>
            <a:ext cx="1049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 term fit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150347" y="3934663"/>
            <a:ext cx="958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 term fit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215562" y="6397332"/>
            <a:ext cx="98440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https://gm2-docdb.fnal.gov:441/</a:t>
            </a:r>
            <a:r>
              <a:rPr lang="en-US" sz="1400" dirty="0" err="1" smtClean="0"/>
              <a:t>cgi</a:t>
            </a:r>
            <a:r>
              <a:rPr lang="en-US" sz="1400" dirty="0" smtClean="0"/>
              <a:t>-bin/</a:t>
            </a:r>
            <a:r>
              <a:rPr lang="en-US" sz="1400" dirty="0" err="1" smtClean="0"/>
              <a:t>ShowDocument?docid</a:t>
            </a:r>
            <a:r>
              <a:rPr lang="en-US" sz="1400" dirty="0" smtClean="0"/>
              <a:t>=4671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72985" y="4162771"/>
            <a:ext cx="3213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Radial field</a:t>
            </a:r>
          </a:p>
          <a:p>
            <a:endParaRPr lang="en-US" dirty="0"/>
          </a:p>
          <a:p>
            <a:r>
              <a:rPr lang="en-US" sz="1400" i="1" dirty="0" smtClean="0"/>
              <a:t>In tracking study to follow average radial B-field is assumed to be zero</a:t>
            </a:r>
            <a:endParaRPr lang="en-US" sz="14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05926" y="1367733"/>
            <a:ext cx="522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|B|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959" y="188466"/>
            <a:ext cx="16893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 fields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4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40" y="2263288"/>
            <a:ext cx="5689600" cy="421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8899" y="1268371"/>
            <a:ext cx="6827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Write solution to Laplace in cylindrical coordinates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Compute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z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</a:rPr>
              <a:t>f)</a:t>
            </a:r>
            <a:r>
              <a:rPr lang="en-US" dirty="0" smtClean="0"/>
              <a:t> </a:t>
            </a:r>
            <a:r>
              <a:rPr lang="en-US" baseline="-25000" dirty="0" smtClean="0"/>
              <a:t>and</a:t>
            </a:r>
            <a:r>
              <a:rPr lang="en-US" dirty="0" smtClean="0"/>
              <a:t> B</a:t>
            </a:r>
            <a:r>
              <a:rPr lang="en-US" baseline="-25000" dirty="0" smtClean="0"/>
              <a:t>r</a:t>
            </a:r>
            <a:r>
              <a:rPr lang="en-US" dirty="0" smtClean="0"/>
              <a:t>(</a:t>
            </a:r>
            <a:r>
              <a:rPr lang="en-US" dirty="0" smtClean="0">
                <a:latin typeface="Symbol" charset="2"/>
                <a:cs typeface="Symbol" charset="2"/>
              </a:rPr>
              <a:t>f)</a:t>
            </a:r>
            <a:r>
              <a:rPr lang="en-US" dirty="0"/>
              <a:t> </a:t>
            </a:r>
            <a:r>
              <a:rPr lang="en-US" dirty="0" smtClean="0"/>
              <a:t>on the design orbit and fit to measurements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Apply boundary condition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z</a:t>
            </a:r>
            <a:r>
              <a:rPr lang="en-US" dirty="0" smtClean="0"/>
              <a:t>(</a:t>
            </a:r>
            <a:r>
              <a:rPr lang="en-US" dirty="0" err="1" smtClean="0">
                <a:latin typeface="Symbol" charset="2"/>
                <a:cs typeface="Symbol" charset="2"/>
              </a:rPr>
              <a:t>r</a:t>
            </a:r>
            <a:r>
              <a:rPr lang="en-US" baseline="-25000" dirty="0" err="1" smtClean="0">
                <a:cs typeface="Symbol" charset="2"/>
              </a:rPr>
              <a:t>backleg</a:t>
            </a:r>
            <a:r>
              <a:rPr lang="en-US" dirty="0" smtClean="0">
                <a:cs typeface="Symbol" charset="2"/>
              </a:rPr>
              <a:t>) = 0</a:t>
            </a:r>
            <a:endParaRPr lang="en-US" dirty="0">
              <a:latin typeface="Symbol" charset="2"/>
              <a:cs typeface="Symbol" charset="2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13050" y="103834"/>
            <a:ext cx="51941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 measurements are assumed along magic radius.</a:t>
            </a:r>
          </a:p>
          <a:p>
            <a:r>
              <a:rPr lang="en-US" dirty="0" smtClean="0"/>
              <a:t>Tracking requires fields defined everywhere.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9057" y="961675"/>
            <a:ext cx="8086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order that fields displaced from magic radius are consistent with Maxwell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2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osedOrbitGeneralField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4864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1150" y="694885"/>
            <a:ext cx="4408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 orbits with fitted (measured</a:t>
            </a:r>
            <a:r>
              <a:rPr lang="en-US" dirty="0"/>
              <a:t>)</a:t>
            </a:r>
            <a:r>
              <a:rPr lang="en-US" dirty="0" smtClean="0"/>
              <a:t> B-fields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31657" y="5511160"/>
            <a:ext cx="4120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Average radial field is assumed to be zero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56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-quad-measured-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4864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1333" y="687859"/>
            <a:ext cx="5698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Quad voltage scan with fitted (measured) </a:t>
            </a:r>
            <a:r>
              <a:rPr lang="en-US" dirty="0" err="1" smtClean="0"/>
              <a:t>vs</a:t>
            </a:r>
            <a:r>
              <a:rPr lang="en-US" dirty="0" smtClean="0"/>
              <a:t> perfect B-field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31657" y="5630968"/>
            <a:ext cx="4120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Average radial field is assumed to be zero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0006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7F75-6487-294D-A447-D5DB741F91A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23412" y="374443"/>
            <a:ext cx="43581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Kicker scan </a:t>
            </a:r>
          </a:p>
          <a:p>
            <a:r>
              <a:rPr lang="en-US" dirty="0"/>
              <a:t> </a:t>
            </a:r>
            <a:r>
              <a:rPr lang="en-US" dirty="0" smtClean="0"/>
              <a:t>  Measured – includes measured field errors</a:t>
            </a:r>
          </a:p>
          <a:p>
            <a:r>
              <a:rPr lang="en-US" dirty="0"/>
              <a:t> </a:t>
            </a:r>
            <a:r>
              <a:rPr lang="en-US" dirty="0" smtClean="0"/>
              <a:t>  Uniform – no field errors</a:t>
            </a:r>
          </a:p>
          <a:p>
            <a:r>
              <a:rPr lang="en-US" dirty="0"/>
              <a:t> </a:t>
            </a:r>
            <a:r>
              <a:rPr lang="en-US" dirty="0" smtClean="0"/>
              <a:t>  Quads at 18 kV</a:t>
            </a:r>
            <a:endParaRPr lang="en-US" dirty="0"/>
          </a:p>
        </p:txBody>
      </p:sp>
      <p:pic>
        <p:nvPicPr>
          <p:cNvPr id="7" name="Picture 6" descr="Capture-kicker-measured-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12" y="1471599"/>
            <a:ext cx="7083180" cy="472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06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5137</TotalTime>
  <Words>253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Quad and Kicker scans with measured B-field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 voltage scan with measured B-field </dc:title>
  <dc:creator>David Rubin</dc:creator>
  <cp:lastModifiedBy>David Rubin</cp:lastModifiedBy>
  <cp:revision>14</cp:revision>
  <dcterms:created xsi:type="dcterms:W3CDTF">2017-07-07T11:24:43Z</dcterms:created>
  <dcterms:modified xsi:type="dcterms:W3CDTF">2017-07-14T18:02:00Z</dcterms:modified>
</cp:coreProperties>
</file>