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9" r:id="rId3"/>
    <p:sldId id="257" r:id="rId4"/>
    <p:sldId id="261" r:id="rId5"/>
    <p:sldId id="276" r:id="rId6"/>
    <p:sldId id="277" r:id="rId7"/>
    <p:sldId id="265" r:id="rId8"/>
    <p:sldId id="263" r:id="rId9"/>
    <p:sldId id="262" r:id="rId10"/>
    <p:sldId id="282" r:id="rId11"/>
    <p:sldId id="264" r:id="rId12"/>
    <p:sldId id="280" r:id="rId13"/>
    <p:sldId id="268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74" r:id="rId22"/>
    <p:sldId id="275" r:id="rId23"/>
    <p:sldId id="292" r:id="rId24"/>
    <p:sldId id="290" r:id="rId25"/>
    <p:sldId id="291" r:id="rId26"/>
    <p:sldId id="259" r:id="rId27"/>
    <p:sldId id="26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504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32316-2B1E-9944-91CB-23714A80D4CF}" type="datetimeFigureOut">
              <a:rPr lang="en-US" smtClean="0"/>
              <a:t>1/11/12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B174-EDCB-944C-BD4A-4547228C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92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8B55D-059F-2C49-B45D-CED8C078B16B}" type="datetimeFigureOut">
              <a:rPr lang="en-US" smtClean="0"/>
              <a:t>1/11/12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D766F-8A5F-2A41-B6F8-2EF058EA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4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0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5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5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5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403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66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Storage Ring Kicker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smtClean="0"/>
              <a:t>Rubin and A. </a:t>
            </a:r>
            <a:r>
              <a:rPr lang="en-US" dirty="0" err="1" smtClean="0"/>
              <a:t>Mikhailichenko</a:t>
            </a:r>
            <a:endParaRPr lang="en-US" dirty="0" smtClean="0"/>
          </a:p>
          <a:p>
            <a:r>
              <a:rPr lang="en-US" dirty="0" smtClean="0"/>
              <a:t>Cornell University</a:t>
            </a:r>
            <a:endParaRPr lang="en-US" dirty="0" smtClean="0"/>
          </a:p>
          <a:p>
            <a:r>
              <a:rPr lang="en-US" dirty="0" smtClean="0"/>
              <a:t>January 11, </a:t>
            </a:r>
            <a:r>
              <a:rPr lang="en-US" dirty="0" smtClean="0"/>
              <a:t>2012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485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9" y="2"/>
            <a:ext cx="4574367" cy="3430774"/>
          </a:xfrm>
          <a:prstGeom prst="rect">
            <a:avLst/>
          </a:prstGeom>
        </p:spPr>
      </p:pic>
      <p:pic>
        <p:nvPicPr>
          <p:cNvPr id="3" name="Picture 2" descr="DSC005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43" y="-30736"/>
            <a:ext cx="4615349" cy="3461512"/>
          </a:xfrm>
          <a:prstGeom prst="rect">
            <a:avLst/>
          </a:prstGeom>
        </p:spPr>
      </p:pic>
      <p:pic>
        <p:nvPicPr>
          <p:cNvPr id="4" name="Picture 3" descr="DSC00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" y="3291418"/>
            <a:ext cx="4755442" cy="3566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7556" y="5235222"/>
            <a:ext cx="265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end of kicker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751667" y="5362222"/>
            <a:ext cx="2257777" cy="112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5667" y="310445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1333" y="679777"/>
            <a:ext cx="987778" cy="632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38363" y="399344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057444" y="1792111"/>
            <a:ext cx="268314" cy="1961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5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4" y="98778"/>
            <a:ext cx="4327408" cy="3245556"/>
          </a:xfrm>
          <a:prstGeom prst="rect">
            <a:avLst/>
          </a:prstGeom>
        </p:spPr>
      </p:pic>
      <p:pic>
        <p:nvPicPr>
          <p:cNvPr id="4" name="Picture 3" descr="DSC005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513666"/>
            <a:ext cx="4459112" cy="3344334"/>
          </a:xfrm>
          <a:prstGeom prst="rect">
            <a:avLst/>
          </a:prstGeom>
        </p:spPr>
      </p:pic>
      <p:pic>
        <p:nvPicPr>
          <p:cNvPr id="7" name="Picture 6" descr="DSC005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57" y="1635126"/>
            <a:ext cx="4557887" cy="3418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4556" y="6914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05667" y="1159558"/>
            <a:ext cx="2130778" cy="39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017889" y="1035001"/>
            <a:ext cx="3217333" cy="138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0556" y="5432780"/>
            <a:ext cx="1638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 </a:t>
            </a:r>
          </a:p>
          <a:p>
            <a:r>
              <a:rPr lang="en-US" dirty="0" err="1" smtClean="0"/>
              <a:t>Pulser</a:t>
            </a:r>
            <a:r>
              <a:rPr lang="en-US" dirty="0" smtClean="0"/>
              <a:t> feed</a:t>
            </a:r>
          </a:p>
          <a:p>
            <a:r>
              <a:rPr lang="en-US" dirty="0" err="1" smtClean="0"/>
              <a:t>Pulser</a:t>
            </a:r>
            <a:r>
              <a:rPr lang="en-US" dirty="0" smtClean="0"/>
              <a:t> housing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908778" y="4910667"/>
            <a:ext cx="1227667" cy="677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2808111" y="5192889"/>
            <a:ext cx="2342445" cy="701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959556" y="6180667"/>
            <a:ext cx="4176889" cy="296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5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7408" cy="3245556"/>
          </a:xfrm>
          <a:prstGeom prst="rect">
            <a:avLst/>
          </a:prstGeom>
        </p:spPr>
      </p:pic>
      <p:pic>
        <p:nvPicPr>
          <p:cNvPr id="6" name="Picture 5" descr="DSC005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571500"/>
            <a:ext cx="4572000" cy="3429000"/>
          </a:xfrm>
          <a:prstGeom prst="rect">
            <a:avLst/>
          </a:prstGeom>
        </p:spPr>
      </p:pic>
      <p:pic>
        <p:nvPicPr>
          <p:cNvPr id="7" name="Picture 6" descr="DSC005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7278" y="2956278"/>
            <a:ext cx="4572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4306" y="4638212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voltage </a:t>
            </a:r>
            <a:r>
              <a:rPr lang="en-US" dirty="0" err="1" smtClean="0"/>
              <a:t>feedthrough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080238" y="4773956"/>
            <a:ext cx="934290" cy="58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05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667" y="818444"/>
            <a:ext cx="62466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for E-821 prototype kicker /</a:t>
            </a:r>
            <a:r>
              <a:rPr lang="en-US" dirty="0" err="1" smtClean="0"/>
              <a:t>pulser</a:t>
            </a:r>
            <a:r>
              <a:rPr lang="en-US" dirty="0" smtClean="0"/>
              <a:t> test</a:t>
            </a:r>
          </a:p>
          <a:p>
            <a:endParaRPr lang="en-US" dirty="0"/>
          </a:p>
          <a:p>
            <a:r>
              <a:rPr lang="en-US" dirty="0" smtClean="0"/>
              <a:t>Reassemble</a:t>
            </a:r>
          </a:p>
          <a:p>
            <a:endParaRPr lang="en-US" dirty="0" smtClean="0"/>
          </a:p>
          <a:p>
            <a:r>
              <a:rPr lang="en-US" dirty="0" smtClean="0"/>
              <a:t>Test at low voltage (no oil) and measure field with single turn coil</a:t>
            </a:r>
          </a:p>
          <a:p>
            <a:r>
              <a:rPr lang="en-US" dirty="0" smtClean="0"/>
              <a:t>Test at 100kV with high voltage components in oil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11" y="917222"/>
            <a:ext cx="6725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Weak focusing – with vertical focusing from electrostatic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approximately uniformly distributed around ring</a:t>
            </a:r>
          </a:p>
          <a:p>
            <a:r>
              <a:rPr lang="en-US" dirty="0"/>
              <a:t> </a:t>
            </a:r>
            <a:r>
              <a:rPr lang="en-US" dirty="0" smtClean="0"/>
              <a:t>Field index  n≈0.139</a:t>
            </a:r>
            <a:endParaRPr lang="en-US" dirty="0"/>
          </a:p>
        </p:txBody>
      </p:sp>
      <p:pic>
        <p:nvPicPr>
          <p:cNvPr id="3" name="Picture 2" descr="equations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73" y="2294465"/>
            <a:ext cx="4069644" cy="40909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8222" y="381000"/>
            <a:ext cx="32289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Injected Beam dynamics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5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ations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7" y="577145"/>
            <a:ext cx="5911452" cy="946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70" y="1806223"/>
            <a:ext cx="7968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changes angle by </a:t>
            </a:r>
            <a:r>
              <a:rPr lang="en-US" dirty="0" err="1" smtClean="0"/>
              <a:t>θ</a:t>
            </a:r>
            <a:r>
              <a:rPr lang="en-US" dirty="0" smtClean="0"/>
              <a:t> =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inf</a:t>
            </a:r>
            <a:r>
              <a:rPr lang="en-US" dirty="0" smtClean="0"/>
              <a:t>/β 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 </a:t>
            </a:r>
            <a:r>
              <a:rPr lang="en-US" dirty="0" smtClean="0"/>
              <a:t>10 </a:t>
            </a:r>
            <a:r>
              <a:rPr lang="en-US" dirty="0" err="1" smtClean="0"/>
              <a:t>mrad</a:t>
            </a:r>
            <a:r>
              <a:rPr lang="en-US" dirty="0" smtClean="0"/>
              <a:t> to put injected </a:t>
            </a:r>
            <a:r>
              <a:rPr lang="en-US" dirty="0" err="1" smtClean="0"/>
              <a:t>muons</a:t>
            </a:r>
            <a:r>
              <a:rPr lang="en-US" dirty="0" smtClean="0"/>
              <a:t> on central orbit</a:t>
            </a:r>
          </a:p>
          <a:p>
            <a:endParaRPr lang="en-US" dirty="0"/>
          </a:p>
          <a:p>
            <a:r>
              <a:rPr lang="en-US" dirty="0" smtClean="0"/>
              <a:t>Now suppose the injected </a:t>
            </a:r>
            <a:r>
              <a:rPr lang="en-US" dirty="0" err="1" smtClean="0"/>
              <a:t>muon</a:t>
            </a:r>
            <a:r>
              <a:rPr lang="en-US" dirty="0" smtClean="0"/>
              <a:t> has fractional energy error ΔE/E = </a:t>
            </a:r>
            <a:r>
              <a:rPr lang="en-US" dirty="0" err="1" smtClean="0"/>
              <a:t>δ</a:t>
            </a:r>
            <a:endParaRPr lang="en-US" dirty="0"/>
          </a:p>
        </p:txBody>
      </p:sp>
      <p:pic>
        <p:nvPicPr>
          <p:cNvPr id="4" name="Picture 3" descr="equations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1" y="3049411"/>
            <a:ext cx="4085167" cy="3483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1112" y="5094111"/>
            <a:ext cx="371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ideal kick for off energy </a:t>
            </a:r>
            <a:r>
              <a:rPr lang="en-US" dirty="0" err="1" smtClean="0"/>
              <a:t>muons</a:t>
            </a:r>
            <a:r>
              <a:rPr lang="en-US" dirty="0" smtClean="0"/>
              <a:t> is </a:t>
            </a:r>
            <a:r>
              <a:rPr lang="en-US" dirty="0" err="1"/>
              <a:t>θ</a:t>
            </a:r>
            <a:r>
              <a:rPr lang="en-US" dirty="0"/>
              <a:t> = 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inf</a:t>
            </a:r>
            <a:r>
              <a:rPr lang="en-US" baseline="-25000" dirty="0" smtClean="0"/>
              <a:t> </a:t>
            </a:r>
            <a:r>
              <a:rPr lang="en-US" dirty="0" smtClean="0"/>
              <a:t>– x)/</a:t>
            </a:r>
            <a:r>
              <a:rPr lang="en-US" dirty="0"/>
              <a:t>β 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ck_vs_displacemen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56" y="-779318"/>
            <a:ext cx="5299364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1957" y="3186289"/>
            <a:ext cx="0" cy="1157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74357" y="2641600"/>
            <a:ext cx="0" cy="11571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4090" y="1222022"/>
            <a:ext cx="0" cy="11571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44337" y="924468"/>
            <a:ext cx="352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 aperture ± 45mm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70111" y="4106333"/>
            <a:ext cx="6773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30889" y="3921667"/>
            <a:ext cx="43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inj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4357" y="4106333"/>
            <a:ext cx="111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2556" y="5418667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kicker field depends on displacement from central orbit according to</a:t>
            </a:r>
          </a:p>
          <a:p>
            <a:r>
              <a:rPr lang="en-US" dirty="0"/>
              <a:t> </a:t>
            </a:r>
            <a:r>
              <a:rPr lang="en-US" dirty="0" smtClean="0"/>
              <a:t>    kick [</a:t>
            </a:r>
            <a:r>
              <a:rPr lang="en-US" dirty="0" err="1" smtClean="0"/>
              <a:t>mrad</a:t>
            </a:r>
            <a:r>
              <a:rPr lang="en-US" dirty="0" smtClean="0"/>
              <a:t>] ≈ 10(1-x/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inj</a:t>
            </a:r>
            <a:r>
              <a:rPr lang="en-US" dirty="0" smtClean="0"/>
              <a:t>) then all energies kicked onto corresponding closed orbit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92315" y="1072444"/>
            <a:ext cx="255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Energy dependence</a:t>
            </a:r>
            <a:endParaRPr lang="en-US" sz="2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0166" y="677333"/>
            <a:ext cx="587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Dependence on angular distribution of injected </a:t>
            </a:r>
            <a:r>
              <a:rPr lang="en-US" sz="2000" dirty="0" err="1" smtClean="0"/>
              <a:t>muons</a:t>
            </a:r>
            <a:endParaRPr lang="en-US" sz="2000" dirty="0" smtClean="0"/>
          </a:p>
        </p:txBody>
      </p:sp>
      <p:pic>
        <p:nvPicPr>
          <p:cNvPr id="3" name="Picture 2" descr="equations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78" y="1355790"/>
            <a:ext cx="3969241" cy="965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820" y="2511072"/>
            <a:ext cx="167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at </a:t>
            </a:r>
            <a:r>
              <a:rPr lang="en-US" dirty="0" err="1" smtClean="0"/>
              <a:t>Φ</a:t>
            </a:r>
            <a:r>
              <a:rPr lang="en-US" dirty="0" smtClean="0"/>
              <a:t> = π/2</a:t>
            </a:r>
            <a:endParaRPr lang="en-US" dirty="0"/>
          </a:p>
        </p:txBody>
      </p:sp>
      <p:pic>
        <p:nvPicPr>
          <p:cNvPr id="6" name="Picture 5" descr="equations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8" y="3039098"/>
            <a:ext cx="2243727" cy="1568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278" y="4667411"/>
            <a:ext cx="557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no kick that puts the </a:t>
            </a:r>
            <a:r>
              <a:rPr lang="en-US" dirty="0" err="1" smtClean="0"/>
              <a:t>muon</a:t>
            </a:r>
            <a:r>
              <a:rPr lang="en-US" dirty="0" smtClean="0"/>
              <a:t> onto the central orbit</a:t>
            </a:r>
          </a:p>
          <a:p>
            <a:r>
              <a:rPr lang="en-US" dirty="0" smtClean="0"/>
              <a:t>The best we can do is to minimize the invariant amplitude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5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ations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0" y="393545"/>
            <a:ext cx="2304103" cy="686800"/>
          </a:xfrm>
          <a:prstGeom prst="rect">
            <a:avLst/>
          </a:prstGeom>
        </p:spPr>
      </p:pic>
      <p:pic>
        <p:nvPicPr>
          <p:cNvPr id="3" name="Picture 2" descr="equations-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829969"/>
            <a:ext cx="2561596" cy="783298"/>
          </a:xfrm>
          <a:prstGeom prst="rect">
            <a:avLst/>
          </a:prstGeom>
        </p:spPr>
      </p:pic>
      <p:pic>
        <p:nvPicPr>
          <p:cNvPr id="4" name="Picture 3" descr="equations-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22" y="3289299"/>
            <a:ext cx="2904594" cy="491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213" y="496375"/>
            <a:ext cx="203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Invariant amplitude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0409" y="1401528"/>
            <a:ext cx="555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best we can do with the kicker is to set angle to zero.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53982" y="1956304"/>
            <a:ext cx="65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8551" y="2817656"/>
            <a:ext cx="767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kick is not uniform but has radial dependence to match energy offset then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3133" y="4131589"/>
            <a:ext cx="832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find that the kick that minimizes the </a:t>
            </a:r>
            <a:r>
              <a:rPr lang="en-US" dirty="0" err="1" smtClean="0"/>
              <a:t>betatron</a:t>
            </a:r>
            <a:r>
              <a:rPr lang="en-US" dirty="0" smtClean="0"/>
              <a:t> amplitude of off energy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will increase the amplitude for on energy particles with finite injection angle</a:t>
            </a:r>
          </a:p>
          <a:p>
            <a:endParaRPr lang="en-US" dirty="0"/>
          </a:p>
          <a:p>
            <a:r>
              <a:rPr lang="en-US" dirty="0" smtClean="0"/>
              <a:t>Optimal kicker field profile depends on energy and angular distribution of </a:t>
            </a:r>
            <a:r>
              <a:rPr lang="en-US" dirty="0" err="1" smtClean="0"/>
              <a:t>muons</a:t>
            </a:r>
            <a:r>
              <a:rPr lang="en-US" dirty="0" smtClean="0"/>
              <a:t> exiting the inflector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444" y="1030111"/>
            <a:ext cx="51223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Status of E821 kicker prototype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Concept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Components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Configuration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Hardware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Injection </a:t>
            </a:r>
            <a:r>
              <a:rPr lang="en-US" sz="2000" dirty="0" smtClean="0"/>
              <a:t>dynamics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Trajectories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Energy and angular acceptance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Time dependence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Kick </a:t>
            </a:r>
            <a:r>
              <a:rPr lang="en-US" sz="2000" dirty="0" smtClean="0"/>
              <a:t>amplitude and width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Pulse forming network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Implementations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Muon</a:t>
            </a:r>
            <a:r>
              <a:rPr lang="en-US" sz="2000" dirty="0" smtClean="0"/>
              <a:t> beam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Bunch length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Energy and angular spread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3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cture_injected_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1" y="1447800"/>
            <a:ext cx="42545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163" y="669613"/>
            <a:ext cx="18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 width</a:t>
            </a:r>
            <a:endParaRPr lang="en-US" dirty="0"/>
          </a:p>
        </p:txBody>
      </p:sp>
      <p:pic>
        <p:nvPicPr>
          <p:cNvPr id="4" name="Picture 3" descr="rlcpuls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15" y="613169"/>
            <a:ext cx="3121093" cy="265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21127" y="1649716"/>
            <a:ext cx="3182426" cy="1065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tchedimpeda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52" y="3352518"/>
            <a:ext cx="3077419" cy="20576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291931" y="3854203"/>
            <a:ext cx="2995588" cy="510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12305" y="408779"/>
            <a:ext cx="11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RLC </a:t>
            </a:r>
            <a:r>
              <a:rPr lang="en-US" dirty="0" err="1" smtClean="0"/>
              <a:t>pulser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31279" y="5430926"/>
            <a:ext cx="213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Matched line (Z</a:t>
            </a:r>
            <a:r>
              <a:rPr lang="en-US" baseline="-25000" dirty="0" smtClean="0"/>
              <a:t>0</a:t>
            </a:r>
            <a:r>
              <a:rPr lang="en-US" dirty="0" smtClean="0"/>
              <a:t>= Z</a:t>
            </a:r>
            <a:r>
              <a:rPr lang="en-US" baseline="-25000" dirty="0" smtClean="0"/>
              <a:t>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τ</a:t>
            </a:r>
            <a:r>
              <a:rPr lang="en-US" dirty="0" smtClean="0"/>
              <a:t> = 2L/c √(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9556" y="169333"/>
            <a:ext cx="2452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Dependence</a:t>
            </a: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m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38967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0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me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85"/>
            <a:ext cx="9144000" cy="1934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435" y="277392"/>
            <a:ext cx="213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L=10m =&gt; </a:t>
            </a:r>
            <a:r>
              <a:rPr lang="en-US" dirty="0" err="1" smtClean="0"/>
              <a:t>τ</a:t>
            </a:r>
            <a:r>
              <a:rPr lang="en-US" dirty="0" smtClean="0"/>
              <a:t> = 115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324" y="3051247"/>
            <a:ext cx="229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Rigid coaxial delay line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me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85"/>
            <a:ext cx="9144000" cy="1934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435" y="277392"/>
            <a:ext cx="213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L=10m =&gt; </a:t>
            </a:r>
            <a:r>
              <a:rPr lang="en-US" dirty="0" err="1" smtClean="0"/>
              <a:t>τ</a:t>
            </a:r>
            <a:r>
              <a:rPr lang="en-US" dirty="0" smtClean="0"/>
              <a:t> = 115 </a:t>
            </a:r>
            <a:r>
              <a:rPr lang="en-US" dirty="0" err="1" smtClean="0"/>
              <a:t>ms</a:t>
            </a:r>
            <a:endParaRPr lang="en-US" dirty="0"/>
          </a:p>
        </p:txBody>
      </p:sp>
      <p:pic>
        <p:nvPicPr>
          <p:cNvPr id="6" name="Picture 5" descr="co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4800" y="1605890"/>
            <a:ext cx="343409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324" y="3051247"/>
            <a:ext cx="229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Rigid coaxial delay 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8646" y="5406843"/>
            <a:ext cx="246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Flexible coax delay line in transformer oil tank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51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53" y="1080345"/>
            <a:ext cx="8199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Matched line PFN issues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Current I = V/Z and the impedance of the kicker magnet is relatively high (Z&gt;100Ω),</a:t>
            </a:r>
          </a:p>
          <a:p>
            <a:r>
              <a:rPr lang="en-US" dirty="0" smtClean="0"/>
              <a:t>                  implying a high charging voltage. (Require I ≈ 4kA)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If </a:t>
            </a:r>
            <a:r>
              <a:rPr lang="en-US" dirty="0" err="1" smtClean="0"/>
              <a:t>muon</a:t>
            </a:r>
            <a:r>
              <a:rPr lang="en-US" dirty="0" smtClean="0"/>
              <a:t> bunch is long, then so is the coax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Mismatch of impedance of line and load gives reflections. Quantify ?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Voltage on kicker is half the charging voltage  implying an even higher charging voltage (</a:t>
            </a:r>
            <a:r>
              <a:rPr lang="en-US" dirty="0" err="1" smtClean="0"/>
              <a:t>Blumlein</a:t>
            </a:r>
            <a:r>
              <a:rPr lang="en-US" dirty="0" smtClean="0"/>
              <a:t> ?)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2239" y="4768977"/>
            <a:ext cx="5642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test sensitivity to impedance match at low voltage</a:t>
            </a:r>
          </a:p>
          <a:p>
            <a:pPr marL="342900" indent="-342900">
              <a:buAutoNum type="arabicPeriod"/>
            </a:pPr>
            <a:r>
              <a:rPr lang="en-US" dirty="0" smtClean="0"/>
              <a:t>With flexible coax delay line</a:t>
            </a:r>
          </a:p>
          <a:p>
            <a:pPr marL="342900" indent="-342900">
              <a:buAutoNum type="arabicPeriod"/>
            </a:pPr>
            <a:r>
              <a:rPr lang="en-US" dirty="0" smtClean="0"/>
              <a:t>Rigid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10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323" y="1109543"/>
            <a:ext cx="8291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Conclusion</a:t>
            </a:r>
          </a:p>
          <a:p>
            <a:endParaRPr lang="en-US" dirty="0"/>
          </a:p>
          <a:p>
            <a:r>
              <a:rPr lang="en-US" dirty="0" smtClean="0"/>
              <a:t> - Reconstruction and test of E-821 prototype kicker and </a:t>
            </a:r>
            <a:r>
              <a:rPr lang="en-US" dirty="0" err="1" smtClean="0"/>
              <a:t>pulser</a:t>
            </a:r>
            <a:r>
              <a:rPr lang="en-US" dirty="0" smtClean="0"/>
              <a:t> is underway</a:t>
            </a:r>
          </a:p>
          <a:p>
            <a:r>
              <a:rPr lang="en-US" dirty="0" smtClean="0"/>
              <a:t> - Low voltage tests of delay line pulse forming network </a:t>
            </a:r>
          </a:p>
          <a:p>
            <a:r>
              <a:rPr lang="en-US" dirty="0"/>
              <a:t> </a:t>
            </a:r>
            <a:r>
              <a:rPr lang="en-US" dirty="0" smtClean="0"/>
              <a:t>- Explore alternative kicker plate geometry for</a:t>
            </a:r>
          </a:p>
          <a:p>
            <a:r>
              <a:rPr lang="en-US" dirty="0"/>
              <a:t> </a:t>
            </a:r>
            <a:r>
              <a:rPr lang="en-US" dirty="0" smtClean="0"/>
              <a:t>         - lower impedance</a:t>
            </a:r>
          </a:p>
          <a:p>
            <a:r>
              <a:rPr lang="en-US" dirty="0"/>
              <a:t> </a:t>
            </a:r>
            <a:r>
              <a:rPr lang="en-US" dirty="0" smtClean="0"/>
              <a:t>         - optimal field profile</a:t>
            </a:r>
          </a:p>
          <a:p>
            <a:r>
              <a:rPr lang="en-US" dirty="0"/>
              <a:t> </a:t>
            </a:r>
            <a:r>
              <a:rPr lang="en-US" dirty="0" smtClean="0"/>
              <a:t>- Investigate in simulation sensitivity to </a:t>
            </a:r>
            <a:r>
              <a:rPr lang="en-US" dirty="0" err="1" smtClean="0"/>
              <a:t>muon</a:t>
            </a:r>
            <a:r>
              <a:rPr lang="en-US" dirty="0" smtClean="0"/>
              <a:t> energy and angular distribution and </a:t>
            </a:r>
          </a:p>
          <a:p>
            <a:r>
              <a:rPr lang="en-US" dirty="0"/>
              <a:t> </a:t>
            </a:r>
            <a:r>
              <a:rPr lang="en-US" dirty="0" smtClean="0"/>
              <a:t>   bunch length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700" y="4511170"/>
            <a:ext cx="7950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Bunch length – shorter is easier to deal with</a:t>
            </a:r>
          </a:p>
          <a:p>
            <a:r>
              <a:rPr lang="en-US" dirty="0" smtClean="0"/>
              <a:t>We can achieve good acceptance for energy spread or angular spread but not both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6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morekick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two_tu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 descr="DSC005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6" y="0"/>
            <a:ext cx="5122333" cy="3841750"/>
          </a:xfrm>
          <a:prstGeom prst="rect">
            <a:avLst/>
          </a:prstGeom>
        </p:spPr>
      </p:pic>
      <p:pic>
        <p:nvPicPr>
          <p:cNvPr id="4" name="Picture 3" descr="DSC005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082"/>
            <a:ext cx="4473222" cy="3354917"/>
          </a:xfrm>
          <a:prstGeom prst="rect">
            <a:avLst/>
          </a:prstGeom>
        </p:spPr>
      </p:pic>
      <p:pic>
        <p:nvPicPr>
          <p:cNvPr id="5" name="Picture 4" descr="DSC005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18" y="3160888"/>
            <a:ext cx="4929481" cy="36971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0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6" y="706972"/>
            <a:ext cx="5465233" cy="5256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8334" y="860778"/>
            <a:ext cx="3005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Kickers are 90</a:t>
            </a:r>
            <a:r>
              <a:rPr lang="en-US" baseline="30000" dirty="0" smtClean="0"/>
              <a:t>o </a:t>
            </a:r>
            <a:r>
              <a:rPr lang="en-US" dirty="0" smtClean="0"/>
              <a:t>in </a:t>
            </a:r>
            <a:r>
              <a:rPr lang="en-US" dirty="0" err="1" smtClean="0"/>
              <a:t>betatron</a:t>
            </a:r>
            <a:r>
              <a:rPr lang="en-US" dirty="0" smtClean="0"/>
              <a:t> phase from the inflector exit</a:t>
            </a:r>
          </a:p>
          <a:p>
            <a:endParaRPr lang="en-US" dirty="0"/>
          </a:p>
          <a:p>
            <a:r>
              <a:rPr lang="en-US" dirty="0" smtClean="0"/>
              <a:t>Injected </a:t>
            </a:r>
            <a:r>
              <a:rPr lang="en-US" dirty="0" err="1" smtClean="0"/>
              <a:t>muons</a:t>
            </a:r>
            <a:r>
              <a:rPr lang="en-US" dirty="0" smtClean="0"/>
              <a:t> are crossing the central trajectory inside the kickers</a:t>
            </a:r>
          </a:p>
          <a:p>
            <a:endParaRPr lang="en-US" dirty="0"/>
          </a:p>
          <a:p>
            <a:r>
              <a:rPr lang="en-US" dirty="0" smtClean="0"/>
              <a:t>Kick directs </a:t>
            </a:r>
            <a:r>
              <a:rPr lang="en-US" dirty="0" err="1" smtClean="0"/>
              <a:t>muons</a:t>
            </a:r>
            <a:r>
              <a:rPr lang="en-US" dirty="0" smtClean="0"/>
              <a:t> onto central orbit 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86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488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973" y="540172"/>
            <a:ext cx="37809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of inflector is displaced 7.7cm radially outward from the central orbit</a:t>
            </a:r>
          </a:p>
          <a:p>
            <a:endParaRPr lang="en-US" dirty="0"/>
          </a:p>
          <a:p>
            <a:r>
              <a:rPr lang="en-US" dirty="0" smtClean="0"/>
              <a:t>Radius of central orbit = 7.112 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2974" y="2496476"/>
            <a:ext cx="31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 ~ 10 </a:t>
            </a:r>
            <a:r>
              <a:rPr lang="en-US" dirty="0" err="1" smtClean="0"/>
              <a:t>mrad</a:t>
            </a:r>
            <a:r>
              <a:rPr lang="en-US" dirty="0" smtClean="0"/>
              <a:t> on first pass and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0 on next turn</a:t>
            </a:r>
            <a:endParaRPr lang="en-US" dirty="0"/>
          </a:p>
        </p:txBody>
      </p:sp>
      <p:pic>
        <p:nvPicPr>
          <p:cNvPr id="5" name="Picture 4" descr="rlcpuls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94" y="3462176"/>
            <a:ext cx="3571571" cy="3034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3122" y="6268205"/>
            <a:ext cx="139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Pulser</a:t>
            </a:r>
            <a:r>
              <a:rPr lang="en-US" dirty="0" smtClean="0"/>
              <a:t> circuit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15230" y="367901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100 kV)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generato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5" y="1755422"/>
            <a:ext cx="7165985" cy="366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5205" y="5969000"/>
            <a:ext cx="244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– </a:t>
            </a:r>
            <a:r>
              <a:rPr lang="en-US" dirty="0" err="1" smtClean="0"/>
              <a:t>Pulser</a:t>
            </a:r>
            <a:r>
              <a:rPr lang="en-US" dirty="0" smtClean="0"/>
              <a:t> schematic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821kick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1299"/>
            <a:ext cx="8649852" cy="4175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9888" y="4882444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E-821 </a:t>
            </a:r>
            <a:r>
              <a:rPr lang="en-US" sz="2000" dirty="0" err="1" smtClean="0"/>
              <a:t>Pulser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3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SC005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44" y="2767541"/>
            <a:ext cx="5214054" cy="3910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81887" y="578556"/>
            <a:ext cx="155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Pulser</a:t>
            </a:r>
            <a:r>
              <a:rPr lang="en-US" dirty="0" smtClean="0"/>
              <a:t> housing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19889" y="776111"/>
            <a:ext cx="6208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7444" y="5051774"/>
            <a:ext cx="1864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 smtClean="0"/>
          </a:p>
          <a:p>
            <a:r>
              <a:rPr lang="en-US" dirty="0" smtClean="0"/>
              <a:t>Charging Diodes</a:t>
            </a:r>
          </a:p>
          <a:p>
            <a:r>
              <a:rPr lang="en-US" dirty="0" smtClean="0"/>
              <a:t>Charging resistors</a:t>
            </a:r>
          </a:p>
          <a:p>
            <a:r>
              <a:rPr lang="en-US" dirty="0" smtClean="0"/>
              <a:t>Capacitor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55333" y="5249333"/>
            <a:ext cx="973667" cy="352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6333" y="4360333"/>
            <a:ext cx="167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Transformer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30778" y="3711222"/>
            <a:ext cx="663222" cy="846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SC00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0519" cy="3922889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6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5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6" y="0"/>
            <a:ext cx="5122333" cy="3841750"/>
          </a:xfrm>
          <a:prstGeom prst="rect">
            <a:avLst/>
          </a:prstGeom>
        </p:spPr>
      </p:pic>
      <p:pic>
        <p:nvPicPr>
          <p:cNvPr id="4" name="Picture 3" descr="DSC005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082"/>
            <a:ext cx="4473222" cy="3354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5889" y="5362222"/>
            <a:ext cx="179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Overflow oil pool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26556" y="5517444"/>
            <a:ext cx="1270000" cy="214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2556" y="110066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transformer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67000" y="1241778"/>
            <a:ext cx="1806222" cy="228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5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502" y="783166"/>
            <a:ext cx="4346223" cy="3259667"/>
          </a:xfrm>
          <a:prstGeom prst="rect">
            <a:avLst/>
          </a:prstGeom>
        </p:spPr>
      </p:pic>
      <p:pic>
        <p:nvPicPr>
          <p:cNvPr id="6" name="Picture 5" descr="DSC005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35" y="2356551"/>
            <a:ext cx="5249335" cy="3937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4667" y="53622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Pulser</a:t>
            </a:r>
            <a:r>
              <a:rPr lang="en-US" dirty="0" smtClean="0"/>
              <a:t> electronics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1/11/12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and A. Mikhailichenko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4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1144</Words>
  <Application>Microsoft Macintosh PowerPoint</Application>
  <PresentationFormat>On-screen Show (4:3)</PresentationFormat>
  <Paragraphs>194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Storage Ring Kicker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Ring Kicker Update</dc:title>
  <dc:creator>David Rubin</dc:creator>
  <cp:lastModifiedBy>David Rubin</cp:lastModifiedBy>
  <cp:revision>40</cp:revision>
  <dcterms:created xsi:type="dcterms:W3CDTF">2012-01-10T21:21:02Z</dcterms:created>
  <dcterms:modified xsi:type="dcterms:W3CDTF">2012-01-11T17:43:33Z</dcterms:modified>
</cp:coreProperties>
</file>