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91" r:id="rId2"/>
    <p:sldId id="292" r:id="rId3"/>
    <p:sldId id="293" r:id="rId4"/>
    <p:sldId id="270" r:id="rId5"/>
    <p:sldId id="284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86" d="100"/>
          <a:sy n="186" d="100"/>
        </p:scale>
        <p:origin x="-2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AA0B3-8DDD-BC45-B1A9-CD5B2D51502A}" type="datetimeFigureOut">
              <a:rPr lang="en-US" smtClean="0"/>
              <a:t>6/5/16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25A3C-BB9A-864E-9D6A-7C7B68B1D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332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0BDE-2B42-BA4F-8367-946AB771042B}" type="datetimeFigureOut">
              <a:rPr lang="en-US" smtClean="0"/>
              <a:t>6/5/16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D208D-01F3-F54B-A14E-6F6E4337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53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50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7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7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4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7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3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0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43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32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0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4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round_def_tune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0" y="1765300"/>
            <a:ext cx="4445000" cy="332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9642" y="5254201"/>
            <a:ext cx="388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Elliptical phase space</a:t>
            </a:r>
          </a:p>
          <a:p>
            <a:r>
              <a:rPr lang="en-US" dirty="0"/>
              <a:t> </a:t>
            </a:r>
            <a:r>
              <a:rPr lang="en-US" dirty="0" smtClean="0"/>
              <a:t> 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x at the end of each turn)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9815" y="133390"/>
            <a:ext cx="559547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Resonant </a:t>
            </a:r>
            <a:r>
              <a:rPr lang="en-US" b="1" dirty="0" smtClean="0"/>
              <a:t>Extraction of Positrons for Dark Photon Search</a:t>
            </a:r>
          </a:p>
          <a:p>
            <a:pPr algn="ctr"/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sz="1600" dirty="0" smtClean="0"/>
              <a:t>Tanner Trickle with David Rubin</a:t>
            </a:r>
          </a:p>
          <a:p>
            <a:pPr algn="ctr"/>
            <a:r>
              <a:rPr lang="en-US" sz="1600" dirty="0" smtClean="0"/>
              <a:t>June 6, 2016 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49028" y="3025863"/>
            <a:ext cx="224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Alternating gradient guide field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873" y="22890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HD-Q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64234" y="3346246"/>
            <a:ext cx="66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HF-Q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873" y="4142321"/>
            <a:ext cx="64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HD-S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4492" y="4723368"/>
            <a:ext cx="61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HF-</a:t>
            </a:r>
            <a:r>
              <a:rPr lang="en-US" dirty="0"/>
              <a:t>S</a:t>
            </a:r>
          </a:p>
        </p:txBody>
      </p: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>
            <a:off x="5865771" y="2473739"/>
            <a:ext cx="231102" cy="166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 flipV="1">
            <a:off x="6194782" y="3434269"/>
            <a:ext cx="269452" cy="9664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914834" y="4142321"/>
            <a:ext cx="269452" cy="9664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231544" y="4686473"/>
            <a:ext cx="269452" cy="9664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3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third_in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0" y="1765300"/>
            <a:ext cx="4445000" cy="332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536" y="298851"/>
            <a:ext cx="4788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Resonant extraction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Shift </a:t>
            </a:r>
            <a:r>
              <a:rPr lang="en-US" dirty="0" smtClean="0"/>
              <a:t>tune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x</a:t>
            </a:r>
            <a:r>
              <a:rPr lang="en-US" baseline="-25000" dirty="0" smtClean="0"/>
              <a:t>  </a:t>
            </a:r>
            <a:r>
              <a:rPr lang="en-US" dirty="0" smtClean="0"/>
              <a:t>to</a:t>
            </a:r>
            <a:r>
              <a:rPr lang="en-US" baseline="-25000" dirty="0" smtClean="0"/>
              <a:t>  </a:t>
            </a:r>
            <a:r>
              <a:rPr lang="en-US" dirty="0" smtClean="0"/>
              <a:t>2/3 (third integer resonance)                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49642" y="5254201"/>
            <a:ext cx="388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Triangular phase space</a:t>
            </a:r>
          </a:p>
          <a:p>
            <a:r>
              <a:rPr lang="en-US" dirty="0"/>
              <a:t> </a:t>
            </a:r>
            <a:r>
              <a:rPr lang="en-US" dirty="0" smtClean="0"/>
              <a:t> 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x at the end of each turn)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028" y="3025863"/>
            <a:ext cx="224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Alternating gradient guide field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0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_third_integer_extrac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0" y="1765300"/>
            <a:ext cx="4445000" cy="332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9536" y="298851"/>
            <a:ext cx="4865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Resonant extraction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x</a:t>
            </a:r>
            <a:r>
              <a:rPr lang="en-US" baseline="-25000" dirty="0" smtClean="0"/>
              <a:t>                      </a:t>
            </a:r>
            <a:r>
              <a:rPr lang="en-US" dirty="0" smtClean="0"/>
              <a:t>2/3,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     and increase </a:t>
            </a:r>
            <a:r>
              <a:rPr lang="en-US" dirty="0" err="1" smtClean="0"/>
              <a:t>sextupole</a:t>
            </a:r>
            <a:r>
              <a:rPr lang="en-US" dirty="0" smtClean="0"/>
              <a:t> moment  (B</a:t>
            </a:r>
            <a:r>
              <a:rPr lang="en-US" baseline="-25000" dirty="0" smtClean="0"/>
              <a:t>y</a:t>
            </a:r>
            <a:r>
              <a:rPr lang="en-US" dirty="0" smtClean="0"/>
              <a:t> = a x</a:t>
            </a:r>
            <a:r>
              <a:rPr lang="en-US" baseline="30000" dirty="0" smtClean="0"/>
              <a:t>2 </a:t>
            </a:r>
            <a:r>
              <a:rPr lang="en-US" dirty="0" smtClean="0"/>
              <a:t>)</a:t>
            </a:r>
            <a:r>
              <a:rPr lang="en-US" baseline="-25000" dirty="0" smtClean="0"/>
              <a:t>                     </a:t>
            </a:r>
            <a:endParaRPr lang="en-US" baseline="-25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99147" y="779542"/>
            <a:ext cx="60148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9028" y="3436783"/>
            <a:ext cx="224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Alternating gradient guide field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63833" y="2253048"/>
            <a:ext cx="2783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</a:t>
            </a:r>
            <a:r>
              <a:rPr lang="en-US" dirty="0" err="1" smtClean="0"/>
              <a:t>sextupole</a:t>
            </a:r>
            <a:r>
              <a:rPr lang="en-US" dirty="0" smtClean="0"/>
              <a:t> strength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63833" y="2622380"/>
            <a:ext cx="1008565" cy="45329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58379" y="5254201"/>
            <a:ext cx="4756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Triangular phase space – unstable</a:t>
            </a:r>
          </a:p>
          <a:p>
            <a:r>
              <a:rPr lang="en-US" dirty="0" smtClean="0"/>
              <a:t>Horizontal displacement increases exponentially Once beyond the septum, particles are kicked into extraction channel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5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onantextraction40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916" y="1338646"/>
            <a:ext cx="6674697" cy="49964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135" y="243726"/>
            <a:ext cx="207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Resonant extraction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0676" y="859455"/>
            <a:ext cx="402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phase space of positron beam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2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1548" y="872282"/>
            <a:ext cx="23887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Project Goals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385552" y="2232017"/>
            <a:ext cx="639335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Specify time dependence of </a:t>
            </a:r>
            <a:r>
              <a:rPr lang="en-US" dirty="0" err="1" smtClean="0"/>
              <a:t>quadrupoles</a:t>
            </a:r>
            <a:r>
              <a:rPr lang="en-US" dirty="0" smtClean="0"/>
              <a:t>, </a:t>
            </a:r>
            <a:r>
              <a:rPr lang="en-US" dirty="0" err="1" smtClean="0"/>
              <a:t>sextupoles</a:t>
            </a:r>
            <a:r>
              <a:rPr lang="en-US" dirty="0" smtClean="0"/>
              <a:t> and bump to 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Optimize extraction efficiency (&gt; 90 %)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Minimize emittance of extracted beam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Maximum uniformity of extracted beam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Measure time dependence of </a:t>
            </a:r>
            <a:r>
              <a:rPr lang="en-US" dirty="0" err="1" smtClean="0"/>
              <a:t>betatron</a:t>
            </a:r>
            <a:r>
              <a:rPr lang="en-US" dirty="0" smtClean="0"/>
              <a:t> tunes in synchrotron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3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16761</TotalTime>
  <Words>214</Words>
  <Application>Microsoft Macintosh PowerPoint</Application>
  <PresentationFormat>On-screen Show (4:3)</PresentationFormat>
  <Paragraphs>46</Paragraphs>
  <Slides>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Rubin</dc:creator>
  <cp:lastModifiedBy>David Rubin</cp:lastModifiedBy>
  <cp:revision>54</cp:revision>
  <dcterms:created xsi:type="dcterms:W3CDTF">2015-09-21T23:12:07Z</dcterms:created>
  <dcterms:modified xsi:type="dcterms:W3CDTF">2016-06-05T21:34:37Z</dcterms:modified>
</cp:coreProperties>
</file>