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76" r:id="rId2"/>
    <p:sldId id="294" r:id="rId3"/>
    <p:sldId id="289" r:id="rId4"/>
    <p:sldId id="288" r:id="rId5"/>
    <p:sldId id="295" r:id="rId6"/>
    <p:sldId id="277" r:id="rId7"/>
    <p:sldId id="290" r:id="rId8"/>
    <p:sldId id="265" r:id="rId9"/>
    <p:sldId id="291" r:id="rId10"/>
    <p:sldId id="296" r:id="rId11"/>
    <p:sldId id="292" r:id="rId12"/>
    <p:sldId id="297" r:id="rId13"/>
    <p:sldId id="293" r:id="rId14"/>
    <p:sldId id="298" r:id="rId15"/>
    <p:sldId id="267" r:id="rId16"/>
    <p:sldId id="268" r:id="rId17"/>
    <p:sldId id="269" r:id="rId18"/>
    <p:sldId id="270" r:id="rId19"/>
    <p:sldId id="299" r:id="rId20"/>
    <p:sldId id="283" r:id="rId21"/>
    <p:sldId id="284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86" d="100"/>
          <a:sy n="186" d="100"/>
        </p:scale>
        <p:origin x="-2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AA0B3-8DDD-BC45-B1A9-CD5B2D51502A}" type="datetimeFigureOut">
              <a:rPr lang="en-US" smtClean="0"/>
              <a:t>6/5/16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C25A3C-BB9A-864E-9D6A-7C7B68B1D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332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E0BDE-2B42-BA4F-8367-946AB771042B}" type="datetimeFigureOut">
              <a:rPr lang="en-US" smtClean="0"/>
              <a:t>6/5/16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D208D-01F3-F54B-A14E-6F6E43377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534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50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77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76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42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79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32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01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243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32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0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Resonant Extraction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FB4AF-5148-964C-B38F-29D42C5F7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4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1" Type="http://schemas.microsoft.com/office/2007/relationships/media" Target="../media/media3.gif"/><Relationship Id="rId2" Type="http://schemas.openxmlformats.org/officeDocument/2006/relationships/video" Target="../media/media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1" Type="http://schemas.microsoft.com/office/2007/relationships/media" Target="../media/media3.gif"/><Relationship Id="rId2" Type="http://schemas.openxmlformats.org/officeDocument/2006/relationships/video" Target="../media/media3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1" Type="http://schemas.microsoft.com/office/2007/relationships/media" Target="../media/media4.gif"/><Relationship Id="rId2" Type="http://schemas.openxmlformats.org/officeDocument/2006/relationships/video" Target="../media/media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1" Type="http://schemas.microsoft.com/office/2007/relationships/media" Target="../media/media4.gif"/><Relationship Id="rId2" Type="http://schemas.openxmlformats.org/officeDocument/2006/relationships/video" Target="../media/media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4339" y="1603460"/>
            <a:ext cx="51978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endParaRPr lang="en-US" sz="2800" dirty="0" smtClean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Resonance Extraction of Positrons </a:t>
            </a:r>
            <a:r>
              <a:rPr lang="en-US" dirty="0"/>
              <a:t>for Dark Photon Search</a:t>
            </a:r>
            <a:br>
              <a:rPr lang="en-US" dirty="0"/>
            </a:b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Tanner Trickle with David Rubin</a:t>
            </a:r>
          </a:p>
          <a:p>
            <a:r>
              <a:rPr lang="en-US" dirty="0" smtClean="0"/>
              <a:t>June 6,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550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_round_def_tunes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9500" y="1765300"/>
            <a:ext cx="4445000" cy="332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5140" y="988843"/>
            <a:ext cx="4949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Fractional tunes are far from resonance (irrational)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49642" y="5254201"/>
            <a:ext cx="388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Elliptical phase space</a:t>
            </a:r>
          </a:p>
          <a:p>
            <a:r>
              <a:rPr lang="en-US" dirty="0"/>
              <a:t> </a:t>
            </a:r>
            <a:r>
              <a:rPr lang="en-US" dirty="0" smtClean="0"/>
              <a:t> (</a:t>
            </a:r>
            <a:r>
              <a:rPr lang="en-US" dirty="0" err="1" smtClean="0"/>
              <a:t>p</a:t>
            </a:r>
            <a:r>
              <a:rPr lang="en-US" baseline="-25000" dirty="0" err="1" smtClean="0"/>
              <a:t>x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x at the end of each turn)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9536" y="298851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Resonant extraction -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  Acceleration with stable phase space for first 2000 turns of cycle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9028" y="3025863"/>
            <a:ext cx="2241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Alternating gradient guide field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873" y="228907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HD-Q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64234" y="3346246"/>
            <a:ext cx="660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HF-Q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6873" y="4142321"/>
            <a:ext cx="64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HD-S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54492" y="4723368"/>
            <a:ext cx="61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HF-</a:t>
            </a:r>
            <a:r>
              <a:rPr lang="en-US" dirty="0"/>
              <a:t>S</a:t>
            </a:r>
          </a:p>
        </p:txBody>
      </p:sp>
      <p:cxnSp>
        <p:nvCxnSpPr>
          <p:cNvPr id="12" name="Straight Arrow Connector 11"/>
          <p:cNvCxnSpPr>
            <a:stCxn id="7" idx="1"/>
          </p:cNvCxnSpPr>
          <p:nvPr/>
        </p:nvCxnSpPr>
        <p:spPr>
          <a:xfrm flipH="1">
            <a:off x="5865771" y="2473739"/>
            <a:ext cx="231102" cy="1668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1"/>
          </p:cNvCxnSpPr>
          <p:nvPr/>
        </p:nvCxnSpPr>
        <p:spPr>
          <a:xfrm flipH="1" flipV="1">
            <a:off x="6194782" y="3434269"/>
            <a:ext cx="269452" cy="9664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914834" y="4142321"/>
            <a:ext cx="269452" cy="9664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231544" y="4686473"/>
            <a:ext cx="269452" cy="9664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10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84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_third_int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9500" y="1765300"/>
            <a:ext cx="4445000" cy="332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9536" y="298851"/>
            <a:ext cx="6891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Resonant extraction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  At turn 2000, begin to shift tune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x</a:t>
            </a:r>
            <a:r>
              <a:rPr lang="en-US" baseline="-25000" dirty="0" smtClean="0"/>
              <a:t>  </a:t>
            </a:r>
            <a:r>
              <a:rPr lang="en-US" dirty="0" smtClean="0"/>
              <a:t>to</a:t>
            </a:r>
            <a:r>
              <a:rPr lang="en-US" baseline="-25000" dirty="0" smtClean="0"/>
              <a:t>  </a:t>
            </a:r>
            <a:r>
              <a:rPr lang="en-US" dirty="0" smtClean="0"/>
              <a:t>2/3 (third integer resonance)                 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49642" y="5254201"/>
            <a:ext cx="388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Triangular phase space</a:t>
            </a:r>
          </a:p>
          <a:p>
            <a:r>
              <a:rPr lang="en-US" dirty="0"/>
              <a:t> </a:t>
            </a:r>
            <a:r>
              <a:rPr lang="en-US" dirty="0" smtClean="0"/>
              <a:t> (</a:t>
            </a:r>
            <a:r>
              <a:rPr lang="en-US" dirty="0" err="1" smtClean="0"/>
              <a:t>p</a:t>
            </a:r>
            <a:r>
              <a:rPr lang="en-US" baseline="-25000" dirty="0" err="1" smtClean="0"/>
              <a:t>x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x at the end of each turn)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9028" y="3025863"/>
            <a:ext cx="2241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Alternating gradient guide field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11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06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_third_int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9500" y="1765300"/>
            <a:ext cx="4445000" cy="332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9536" y="298851"/>
            <a:ext cx="6891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Resonant extraction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  At turn 2000, begin to shift tune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x</a:t>
            </a:r>
            <a:r>
              <a:rPr lang="en-US" baseline="-25000" dirty="0" smtClean="0"/>
              <a:t>  </a:t>
            </a:r>
            <a:r>
              <a:rPr lang="en-US" dirty="0" smtClean="0"/>
              <a:t>to</a:t>
            </a:r>
            <a:r>
              <a:rPr lang="en-US" baseline="-25000" dirty="0" smtClean="0"/>
              <a:t>  </a:t>
            </a:r>
            <a:r>
              <a:rPr lang="en-US" dirty="0" smtClean="0"/>
              <a:t>2/3 (third integer resonance)                 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49642" y="5254201"/>
            <a:ext cx="388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Triangular phase space</a:t>
            </a:r>
          </a:p>
          <a:p>
            <a:r>
              <a:rPr lang="en-US" dirty="0"/>
              <a:t> </a:t>
            </a:r>
            <a:r>
              <a:rPr lang="en-US" dirty="0" smtClean="0"/>
              <a:t> (</a:t>
            </a:r>
            <a:r>
              <a:rPr lang="en-US" dirty="0" err="1" smtClean="0"/>
              <a:t>p</a:t>
            </a:r>
            <a:r>
              <a:rPr lang="en-US" baseline="-25000" dirty="0" err="1" smtClean="0"/>
              <a:t>x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x at the end of each turn)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9028" y="3025863"/>
            <a:ext cx="2241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Alternating gradient guide field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12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86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vie_third_integer_extraction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9500" y="1765300"/>
            <a:ext cx="4445000" cy="3327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9536" y="298851"/>
            <a:ext cx="4865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Resonant extraction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Turns  &gt;  2000,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x</a:t>
            </a:r>
            <a:r>
              <a:rPr lang="en-US" baseline="-25000" dirty="0" smtClean="0"/>
              <a:t>                      </a:t>
            </a:r>
            <a:r>
              <a:rPr lang="en-US" dirty="0" smtClean="0"/>
              <a:t>2/3,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      and increase </a:t>
            </a:r>
            <a:r>
              <a:rPr lang="en-US" dirty="0" err="1" smtClean="0"/>
              <a:t>sextupole</a:t>
            </a:r>
            <a:r>
              <a:rPr lang="en-US" dirty="0" smtClean="0"/>
              <a:t> moment  (B</a:t>
            </a:r>
            <a:r>
              <a:rPr lang="en-US" baseline="-25000" dirty="0" smtClean="0"/>
              <a:t>y</a:t>
            </a:r>
            <a:r>
              <a:rPr lang="en-US" dirty="0" smtClean="0"/>
              <a:t> = a x</a:t>
            </a:r>
            <a:r>
              <a:rPr lang="en-US" baseline="30000" dirty="0" smtClean="0"/>
              <a:t>2 </a:t>
            </a:r>
            <a:r>
              <a:rPr lang="en-US" dirty="0" smtClean="0"/>
              <a:t>)</a:t>
            </a:r>
            <a:r>
              <a:rPr lang="en-US" baseline="-25000" dirty="0" smtClean="0"/>
              <a:t>                     </a:t>
            </a:r>
            <a:endParaRPr lang="en-US" baseline="-250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899147" y="779542"/>
            <a:ext cx="601483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9028" y="3436783"/>
            <a:ext cx="2241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Alternating gradient guide field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63833" y="2253048"/>
            <a:ext cx="2783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Increase </a:t>
            </a:r>
            <a:r>
              <a:rPr lang="en-US" dirty="0" err="1" smtClean="0"/>
              <a:t>sextupole</a:t>
            </a:r>
            <a:r>
              <a:rPr lang="en-US" dirty="0" smtClean="0"/>
              <a:t> strength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063833" y="2622380"/>
            <a:ext cx="1008565" cy="45329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58379" y="5254201"/>
            <a:ext cx="4756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Triangular phase space – unstable</a:t>
            </a:r>
          </a:p>
          <a:p>
            <a:r>
              <a:rPr lang="en-US" dirty="0" smtClean="0"/>
              <a:t>Horizontal displacement increases exponentially Once beyond the septum, particles are kicked into extraction channel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13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51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vie_third_integer_extraction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9500" y="1765300"/>
            <a:ext cx="4445000" cy="3327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9536" y="298851"/>
            <a:ext cx="4865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Resonant extraction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Turns  &gt;  2000,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x</a:t>
            </a:r>
            <a:r>
              <a:rPr lang="en-US" baseline="-25000" dirty="0" smtClean="0"/>
              <a:t>                      </a:t>
            </a:r>
            <a:r>
              <a:rPr lang="en-US" dirty="0" smtClean="0"/>
              <a:t>2/3,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      and increase </a:t>
            </a:r>
            <a:r>
              <a:rPr lang="en-US" dirty="0" err="1" smtClean="0"/>
              <a:t>sextupole</a:t>
            </a:r>
            <a:r>
              <a:rPr lang="en-US" dirty="0" smtClean="0"/>
              <a:t> moment  (B</a:t>
            </a:r>
            <a:r>
              <a:rPr lang="en-US" baseline="-25000" dirty="0" smtClean="0"/>
              <a:t>y</a:t>
            </a:r>
            <a:r>
              <a:rPr lang="en-US" dirty="0" smtClean="0"/>
              <a:t> = a x</a:t>
            </a:r>
            <a:r>
              <a:rPr lang="en-US" baseline="30000" dirty="0" smtClean="0"/>
              <a:t>2 </a:t>
            </a:r>
            <a:r>
              <a:rPr lang="en-US" dirty="0" smtClean="0"/>
              <a:t>)</a:t>
            </a:r>
            <a:r>
              <a:rPr lang="en-US" baseline="-25000" dirty="0" smtClean="0"/>
              <a:t>                     </a:t>
            </a:r>
            <a:endParaRPr lang="en-US" baseline="-250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899147" y="779542"/>
            <a:ext cx="601483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9028" y="3436783"/>
            <a:ext cx="2241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Alternating gradient guide field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63833" y="2253048"/>
            <a:ext cx="2783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Increase </a:t>
            </a:r>
            <a:r>
              <a:rPr lang="en-US" dirty="0" err="1" smtClean="0"/>
              <a:t>sextupole</a:t>
            </a:r>
            <a:r>
              <a:rPr lang="en-US" dirty="0" smtClean="0"/>
              <a:t> strength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063833" y="2622380"/>
            <a:ext cx="1008565" cy="45329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58379" y="5254201"/>
            <a:ext cx="4756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Triangular phase space – unstable</a:t>
            </a:r>
          </a:p>
          <a:p>
            <a:r>
              <a:rPr lang="en-US" dirty="0" smtClean="0"/>
              <a:t>Horizontal displacement increases exponentially Once beyond the septum, particles are kicked into extraction channel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14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84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mp_functio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523" y="1348656"/>
            <a:ext cx="7013536" cy="54195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2776" y="756833"/>
            <a:ext cx="3909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Temporal profile of extraction magnets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04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mp_tun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26" y="992344"/>
            <a:ext cx="7590849" cy="58656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2580" y="282209"/>
            <a:ext cx="767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and vertical tunes extracted from </a:t>
            </a:r>
            <a:r>
              <a:rPr lang="en-US" dirty="0" err="1" smtClean="0"/>
              <a:t>fft</a:t>
            </a:r>
            <a:r>
              <a:rPr lang="en-US" dirty="0" smtClean="0"/>
              <a:t> of turn by turn centroid position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12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50041" y="1787214"/>
            <a:ext cx="4438650" cy="3540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81859" y="6170553"/>
            <a:ext cx="1521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A. </a:t>
            </a:r>
            <a:r>
              <a:rPr lang="en-US" sz="1400" i="1" dirty="0" err="1" smtClean="0"/>
              <a:t>Mikhailichenko</a:t>
            </a:r>
            <a:endParaRPr lang="en-US" sz="14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488185" y="525935"/>
            <a:ext cx="2358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Thin extraction septum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4657" y="1771802"/>
            <a:ext cx="1952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Septum-wall 1 mm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577199" y="2082579"/>
            <a:ext cx="2847152" cy="1663104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321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onantextraction4000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9916" y="1338646"/>
            <a:ext cx="6674697" cy="49964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2135" y="243726"/>
            <a:ext cx="2071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Resonant extraction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00676" y="859455"/>
            <a:ext cx="402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phase space of positron beam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25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onantextraction4000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9916" y="1338646"/>
            <a:ext cx="6674697" cy="49964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2135" y="243726"/>
            <a:ext cx="2071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Resonant extraction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00676" y="859455"/>
            <a:ext cx="402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phase space of positron beam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17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1282700"/>
            <a:ext cx="6756400" cy="42926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14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grated_extract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84" y="0"/>
            <a:ext cx="7128998" cy="55087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9751" y="5560082"/>
            <a:ext cx="7440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Extraction rate is sensitive to detailed adjustment of tune, strength of </a:t>
            </a:r>
            <a:r>
              <a:rPr lang="en-US" dirty="0" err="1" smtClean="0"/>
              <a:t>sextupole</a:t>
            </a:r>
            <a:r>
              <a:rPr lang="en-US" dirty="0" smtClean="0"/>
              <a:t>, and bump amplitude.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Power supplies for quads and </a:t>
            </a:r>
            <a:r>
              <a:rPr lang="en-US" dirty="0" err="1" smtClean="0"/>
              <a:t>sextupole</a:t>
            </a:r>
            <a:r>
              <a:rPr lang="en-US" dirty="0" smtClean="0"/>
              <a:t> will necessarily be programmable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11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1548" y="872282"/>
            <a:ext cx="23887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Project Goals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385552" y="2232017"/>
            <a:ext cx="639335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Specify time dependence of </a:t>
            </a:r>
            <a:r>
              <a:rPr lang="en-US" dirty="0" err="1" smtClean="0"/>
              <a:t>quadrupoles</a:t>
            </a:r>
            <a:r>
              <a:rPr lang="en-US" dirty="0" smtClean="0"/>
              <a:t>, </a:t>
            </a:r>
            <a:r>
              <a:rPr lang="en-US" dirty="0" err="1" smtClean="0"/>
              <a:t>sextupoles</a:t>
            </a:r>
            <a:r>
              <a:rPr lang="en-US" dirty="0" smtClean="0"/>
              <a:t> and bump to </a:t>
            </a: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Optimize extraction efficiency (&gt; 90 %)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Minimize emittance of extracted beam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Maximum uniformity of extracted beam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Measure time dependence of </a:t>
            </a:r>
            <a:r>
              <a:rPr lang="en-US" dirty="0" err="1" smtClean="0"/>
              <a:t>betatron</a:t>
            </a:r>
            <a:r>
              <a:rPr lang="en-US" dirty="0" smtClean="0"/>
              <a:t> tunes in synchrotron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38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92" y="812188"/>
            <a:ext cx="4294102" cy="45245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30076" y="1223113"/>
            <a:ext cx="2195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CESR Circumference </a:t>
            </a:r>
            <a:r>
              <a:rPr lang="en-US" dirty="0" smtClean="0"/>
              <a:t>= 768m (</a:t>
            </a:r>
            <a:r>
              <a:rPr lang="en-US" dirty="0" smtClean="0"/>
              <a:t>2.56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78943" y="3219186"/>
            <a:ext cx="8327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150 MeV e</a:t>
            </a:r>
            <a:r>
              <a:rPr lang="en-US" sz="1100" baseline="30000" dirty="0" smtClean="0"/>
              <a:t>-</a:t>
            </a:r>
            <a:endParaRPr lang="en-US" sz="1100" dirty="0"/>
          </a:p>
        </p:txBody>
      </p:sp>
      <p:sp>
        <p:nvSpPr>
          <p:cNvPr id="5" name="TextBox 4"/>
          <p:cNvSpPr txBox="1"/>
          <p:nvPr/>
        </p:nvSpPr>
        <p:spPr>
          <a:xfrm>
            <a:off x="3480175" y="3349991"/>
            <a:ext cx="8327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300 MeV e</a:t>
            </a:r>
            <a:r>
              <a:rPr lang="en-US" sz="1100" baseline="30000" dirty="0" smtClean="0"/>
              <a:t>-</a:t>
            </a:r>
            <a:endParaRPr lang="en-US" sz="11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353072" y="3480796"/>
            <a:ext cx="620266" cy="535804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480175" y="3611601"/>
            <a:ext cx="391746" cy="404999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42652" y="383940"/>
            <a:ext cx="4493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Cornell Storage Ring and Injector Accelerators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3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17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 descr="tunnel.png"/>
          <p:cNvPicPr>
            <a:picLocks noGrp="1" noChangeAspect="1"/>
          </p:cNvPicPr>
          <p:nvPr/>
        </p:nvPicPr>
        <p:blipFill rotWithShape="1">
          <a:blip r:embed="rId2"/>
          <a:srcRect l="84" r="38" b="102"/>
          <a:stretch/>
        </p:blipFill>
        <p:spPr bwMode="auto">
          <a:xfrm>
            <a:off x="1229430" y="1589851"/>
            <a:ext cx="4338941" cy="330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910448" y="564804"/>
            <a:ext cx="438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Accelerate positrons to </a:t>
            </a:r>
            <a:r>
              <a:rPr lang="en-US" dirty="0"/>
              <a:t>6</a:t>
            </a:r>
            <a:r>
              <a:rPr lang="en-US" dirty="0" smtClean="0"/>
              <a:t> </a:t>
            </a:r>
            <a:r>
              <a:rPr lang="en-US" dirty="0" err="1" smtClean="0"/>
              <a:t>GeV</a:t>
            </a:r>
            <a:r>
              <a:rPr lang="en-US" dirty="0" smtClean="0"/>
              <a:t> in synchrotron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277814" y="959585"/>
            <a:ext cx="496065" cy="16419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29430" y="5378144"/>
            <a:ext cx="2024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Storage Ring (CESR)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910448" y="3789610"/>
            <a:ext cx="358853" cy="14983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953756" y="1980157"/>
            <a:ext cx="2933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Circumference = 755.8 m</a:t>
            </a:r>
          </a:p>
          <a:p>
            <a:r>
              <a:rPr lang="en-US" dirty="0" smtClean="0"/>
              <a:t>Revolution period = 2.519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4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53200" y="1610825"/>
            <a:ext cx="1338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Synchrotron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584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98" y="1092500"/>
            <a:ext cx="7934942" cy="40129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86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0285" y="897938"/>
            <a:ext cx="7266645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Goal of Resonant (slow) Extraction: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-  Maximize integrated positron current on the target</a:t>
            </a:r>
          </a:p>
          <a:p>
            <a:r>
              <a:rPr lang="en-US" dirty="0" smtClean="0"/>
              <a:t>-  Minimize peak current – to limit pile up in the detector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Extraction from synchrotron for injection into CESR 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- All bunches are kicked in a single turn into the transfer line and into CESR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   is not practical for this experiment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Fixed target experiments: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</a:t>
            </a:r>
            <a:r>
              <a:rPr lang="en-US" dirty="0" smtClean="0">
                <a:solidFill>
                  <a:srgbClr val="0000FF"/>
                </a:solidFill>
              </a:rPr>
              <a:t>Slow </a:t>
            </a:r>
            <a:r>
              <a:rPr lang="en-US" dirty="0" smtClean="0">
                <a:solidFill>
                  <a:srgbClr val="0000FF"/>
                </a:solidFill>
              </a:rPr>
              <a:t>extraction over  ~ 2000 turns (2000 fold reduction in peak current)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23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61105" y="5425010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3" name="Picture 2" descr="sincurve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3101" y="1723362"/>
            <a:ext cx="3917961" cy="507030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2955970" y="2833304"/>
            <a:ext cx="89768" cy="3190342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2958581" y="6023646"/>
            <a:ext cx="5906824" cy="13375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35288" y="6102241"/>
            <a:ext cx="2006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3300 turns (8.3 </a:t>
            </a:r>
            <a:r>
              <a:rPr lang="en-US" dirty="0" err="1" smtClean="0"/>
              <a:t>ms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080107" y="6152034"/>
            <a:ext cx="2161935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56426" y="3755308"/>
            <a:ext cx="931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Energy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48354" y="5571163"/>
            <a:ext cx="1505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150 MeV positrons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982685" y="5794342"/>
            <a:ext cx="881193" cy="1186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242042" y="2418208"/>
            <a:ext cx="1078711" cy="1905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23119" y="2095042"/>
            <a:ext cx="175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 </a:t>
            </a:r>
            <a:r>
              <a:rPr lang="en-US" dirty="0" err="1" smtClean="0"/>
              <a:t>GeV</a:t>
            </a:r>
            <a:r>
              <a:rPr lang="en-US" dirty="0" smtClean="0"/>
              <a:t> positrons</a:t>
            </a:r>
            <a:endParaRPr lang="en-US" dirty="0"/>
          </a:p>
        </p:txBody>
      </p:sp>
      <p:sp>
        <p:nvSpPr>
          <p:cNvPr id="13" name="Date Placeholder 1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93185" y="0"/>
            <a:ext cx="591700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Accelerator Parameters</a:t>
            </a:r>
            <a:endParaRPr lang="en-US" dirty="0" smtClean="0"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Symbol" charset="2"/>
              </a:rPr>
              <a:t>Synchrotron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cs typeface="Symbol" charset="2"/>
              </a:rPr>
              <a:t>Peak Energy ~ 6 </a:t>
            </a:r>
            <a:r>
              <a:rPr lang="en-US" dirty="0" err="1" smtClean="0">
                <a:cs typeface="Symbol" charset="2"/>
              </a:rPr>
              <a:t>GeV</a:t>
            </a:r>
            <a:endParaRPr lang="en-US" dirty="0" smtClean="0">
              <a:cs typeface="Symbol" charset="2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cs typeface="Symbol" charset="2"/>
              </a:rPr>
              <a:t>Magnets cycle at 60 Hz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cs typeface="Symbol" charset="2"/>
              </a:rPr>
              <a:t>Magnetic field B(t) = </a:t>
            </a:r>
            <a:r>
              <a:rPr lang="en-US" dirty="0" err="1" smtClean="0">
                <a:cs typeface="Symbol" charset="2"/>
              </a:rPr>
              <a:t>B</a:t>
            </a:r>
            <a:r>
              <a:rPr lang="en-US" baseline="-25000" dirty="0" err="1" smtClean="0">
                <a:cs typeface="Symbol" charset="2"/>
              </a:rPr>
              <a:t>max</a:t>
            </a:r>
            <a:r>
              <a:rPr lang="en-US" dirty="0" smtClean="0">
                <a:cs typeface="Symbol" charset="2"/>
              </a:rPr>
              <a:t>(1-cos </a:t>
            </a:r>
            <a:r>
              <a:rPr lang="en-US" dirty="0" err="1" smtClean="0">
                <a:latin typeface="Symbol" charset="2"/>
                <a:cs typeface="Symbol" charset="2"/>
              </a:rPr>
              <a:t>w</a:t>
            </a:r>
            <a:r>
              <a:rPr lang="en-US" dirty="0" err="1" smtClean="0">
                <a:cs typeface="Symbol" charset="2"/>
              </a:rPr>
              <a:t>t</a:t>
            </a:r>
            <a:r>
              <a:rPr lang="en-US" dirty="0" smtClean="0">
                <a:cs typeface="Symbol" charset="2"/>
              </a:rPr>
              <a:t>), 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r>
              <a:rPr lang="en-US" dirty="0" smtClean="0">
                <a:cs typeface="Symbol" charset="2"/>
              </a:rPr>
              <a:t>= 2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>
                <a:cs typeface="Symbol" charset="2"/>
              </a:rPr>
              <a:t>/60  </a:t>
            </a:r>
          </a:p>
          <a:p>
            <a:pPr lvl="1"/>
            <a:r>
              <a:rPr lang="en-US" dirty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      =&gt; E = </a:t>
            </a:r>
            <a:r>
              <a:rPr lang="en-US" dirty="0" err="1" smtClean="0">
                <a:cs typeface="Symbol" charset="2"/>
              </a:rPr>
              <a:t>E</a:t>
            </a:r>
            <a:r>
              <a:rPr lang="en-US" baseline="-25000" dirty="0" err="1" smtClean="0">
                <a:cs typeface="Symbol" charset="2"/>
              </a:rPr>
              <a:t>max</a:t>
            </a:r>
            <a:r>
              <a:rPr lang="en-US" dirty="0" smtClean="0">
                <a:cs typeface="Symbol" charset="2"/>
              </a:rPr>
              <a:t>(1-cos </a:t>
            </a:r>
            <a:r>
              <a:rPr lang="en-US" dirty="0" err="1" smtClean="0">
                <a:latin typeface="Symbol" charset="2"/>
                <a:cs typeface="Symbol" charset="2"/>
              </a:rPr>
              <a:t>w</a:t>
            </a:r>
            <a:r>
              <a:rPr lang="en-US" dirty="0" err="1" smtClean="0">
                <a:cs typeface="Symbol" charset="2"/>
              </a:rPr>
              <a:t>t</a:t>
            </a:r>
            <a:r>
              <a:rPr lang="en-US" dirty="0" smtClean="0">
                <a:cs typeface="Symbol" charset="2"/>
              </a:rPr>
              <a:t>) </a:t>
            </a:r>
            <a:endParaRPr lang="en-US" baseline="-25000" dirty="0" smtClean="0">
              <a:latin typeface="Symbol" charset="2"/>
              <a:cs typeface="Symbol" charset="2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cs typeface="Symbol" charset="2"/>
              </a:rPr>
              <a:t>Revolution period = 2.52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>
                <a:cs typeface="Symbol" charset="2"/>
              </a:rPr>
              <a:t>s</a:t>
            </a:r>
            <a:r>
              <a:rPr lang="en-US" dirty="0" smtClean="0">
                <a:cs typeface="Symbol" charset="2"/>
              </a:rPr>
              <a:t>  (Circumference = 760 m)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>
                <a:cs typeface="Symbol" charset="2"/>
              </a:rPr>
              <a:t>180 bunches, 14ns spacing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cs typeface="Symbol" charset="2"/>
              </a:rPr>
              <a:t>Adiabatic damping </a:t>
            </a:r>
            <a:r>
              <a:rPr lang="en-US" dirty="0" smtClean="0">
                <a:latin typeface="Symbol" charset="2"/>
                <a:cs typeface="Symbol" charset="2"/>
              </a:rPr>
              <a:t>e </a:t>
            </a:r>
            <a:r>
              <a:rPr lang="en-US" dirty="0" smtClean="0">
                <a:cs typeface="Symbol" charset="2"/>
              </a:rPr>
              <a:t>= </a:t>
            </a:r>
            <a:r>
              <a:rPr lang="en-US" dirty="0" smtClean="0">
                <a:latin typeface="Symbol" charset="2"/>
                <a:cs typeface="Symbol" charset="2"/>
              </a:rPr>
              <a:t>e</a:t>
            </a:r>
            <a:r>
              <a:rPr lang="en-US" sz="1600" baseline="-25000" dirty="0" smtClean="0">
                <a:cs typeface="Symbol" charset="2"/>
              </a:rPr>
              <a:t>0</a:t>
            </a:r>
            <a:r>
              <a:rPr lang="en-US" dirty="0" smtClean="0">
                <a:latin typeface="Symbol" charset="2"/>
                <a:cs typeface="Symbol" charset="2"/>
              </a:rPr>
              <a:t> /g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79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3310" y="436141"/>
            <a:ext cx="3140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Acceleration in the synchrotron</a:t>
            </a:r>
          </a:p>
          <a:p>
            <a:r>
              <a:rPr lang="en-US" dirty="0"/>
              <a:t> </a:t>
            </a:r>
            <a:r>
              <a:rPr lang="en-US" dirty="0" smtClean="0"/>
              <a:t>    - Adiabatic damping</a:t>
            </a:r>
            <a:endParaRPr lang="en-US" dirty="0"/>
          </a:p>
        </p:txBody>
      </p:sp>
      <p:pic>
        <p:nvPicPr>
          <p:cNvPr id="4" name="Picture 3" descr="rms_tur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02" y="805473"/>
            <a:ext cx="7898749" cy="610357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0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_round_def_tunes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9500" y="1765300"/>
            <a:ext cx="4445000" cy="332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5140" y="988843"/>
            <a:ext cx="4949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Fractional tunes are far from resonance (irrational)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49642" y="5254201"/>
            <a:ext cx="388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Elliptical phase space</a:t>
            </a:r>
          </a:p>
          <a:p>
            <a:r>
              <a:rPr lang="en-US" dirty="0"/>
              <a:t> </a:t>
            </a:r>
            <a:r>
              <a:rPr lang="en-US" dirty="0" smtClean="0"/>
              <a:t> (</a:t>
            </a:r>
            <a:r>
              <a:rPr lang="en-US" dirty="0" err="1" smtClean="0"/>
              <a:t>p</a:t>
            </a:r>
            <a:r>
              <a:rPr lang="en-US" baseline="-25000" dirty="0" err="1" smtClean="0"/>
              <a:t>x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x at the end of each turn)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9536" y="298851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Resonant extraction -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  Acceleration with stable phase space for first 2000 turns of cycle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9028" y="3025863"/>
            <a:ext cx="2241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Alternating gradient guide field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873" y="228907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HD-Q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64234" y="3346246"/>
            <a:ext cx="660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HF-Q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6873" y="4142321"/>
            <a:ext cx="64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HD-S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54492" y="4723368"/>
            <a:ext cx="61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HF-</a:t>
            </a:r>
            <a:r>
              <a:rPr lang="en-US" dirty="0"/>
              <a:t>S</a:t>
            </a:r>
          </a:p>
        </p:txBody>
      </p:sp>
      <p:cxnSp>
        <p:nvCxnSpPr>
          <p:cNvPr id="12" name="Straight Arrow Connector 11"/>
          <p:cNvCxnSpPr>
            <a:stCxn id="7" idx="1"/>
          </p:cNvCxnSpPr>
          <p:nvPr/>
        </p:nvCxnSpPr>
        <p:spPr>
          <a:xfrm flipH="1">
            <a:off x="5865771" y="2473739"/>
            <a:ext cx="231102" cy="1668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1"/>
          </p:cNvCxnSpPr>
          <p:nvPr/>
        </p:nvCxnSpPr>
        <p:spPr>
          <a:xfrm flipH="1" flipV="1">
            <a:off x="6194782" y="3434269"/>
            <a:ext cx="269452" cy="9664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914834" y="4142321"/>
            <a:ext cx="269452" cy="9664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231544" y="4686473"/>
            <a:ext cx="269452" cy="9664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6/6/16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B4AF-5148-964C-B38F-29D42C5F71DB}" type="slidenum">
              <a:rPr lang="en-US" smtClean="0"/>
              <a:t>9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Resonant Extraction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33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16730</TotalTime>
  <Words>792</Words>
  <Application>Microsoft Macintosh PowerPoint</Application>
  <PresentationFormat>On-screen Show (4:3)</PresentationFormat>
  <Paragraphs>163</Paragraphs>
  <Slides>21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Resonance Extraction of Positrons for Dark Photon Search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Rubin</dc:creator>
  <cp:lastModifiedBy>David Rubin</cp:lastModifiedBy>
  <cp:revision>52</cp:revision>
  <dcterms:created xsi:type="dcterms:W3CDTF">2015-09-21T23:12:07Z</dcterms:created>
  <dcterms:modified xsi:type="dcterms:W3CDTF">2016-06-05T21:02:49Z</dcterms:modified>
</cp:coreProperties>
</file>