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6" r:id="rId2"/>
    <p:sldId id="277" r:id="rId3"/>
    <p:sldId id="265" r:id="rId4"/>
    <p:sldId id="274" r:id="rId5"/>
    <p:sldId id="272" r:id="rId6"/>
    <p:sldId id="273" r:id="rId7"/>
    <p:sldId id="263" r:id="rId8"/>
    <p:sldId id="264" r:id="rId9"/>
    <p:sldId id="269" r:id="rId10"/>
    <p:sldId id="278" r:id="rId11"/>
    <p:sldId id="279" r:id="rId12"/>
    <p:sldId id="267" r:id="rId13"/>
    <p:sldId id="268" r:id="rId14"/>
    <p:sldId id="270" r:id="rId15"/>
    <p:sldId id="271" r:id="rId16"/>
    <p:sldId id="280" r:id="rId17"/>
    <p:sldId id="282" r:id="rId18"/>
    <p:sldId id="283" r:id="rId19"/>
    <p:sldId id="281" r:id="rId20"/>
    <p:sldId id="266" r:id="rId21"/>
    <p:sldId id="284" r:id="rId22"/>
    <p:sldId id="28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112" y="-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4AE1-2D19-F84D-B02E-363C54BA628E}" type="datetimeFigureOut">
              <a:rPr lang="en-US" smtClean="0"/>
              <a:t>10/2/15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50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4AE1-2D19-F84D-B02E-363C54BA628E}" type="datetimeFigureOut">
              <a:rPr lang="en-US" smtClean="0"/>
              <a:t>10/2/15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4AE1-2D19-F84D-B02E-363C54BA628E}" type="datetimeFigureOut">
              <a:rPr lang="en-US" smtClean="0"/>
              <a:t>10/2/15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77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4AE1-2D19-F84D-B02E-363C54BA628E}" type="datetimeFigureOut">
              <a:rPr lang="en-US" smtClean="0"/>
              <a:t>10/2/15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7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4AE1-2D19-F84D-B02E-363C54BA628E}" type="datetimeFigureOut">
              <a:rPr lang="en-US" smtClean="0"/>
              <a:t>10/2/15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42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4AE1-2D19-F84D-B02E-363C54BA628E}" type="datetimeFigureOut">
              <a:rPr lang="en-US" smtClean="0"/>
              <a:t>10/2/15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7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4AE1-2D19-F84D-B02E-363C54BA628E}" type="datetimeFigureOut">
              <a:rPr lang="en-US" smtClean="0"/>
              <a:t>10/2/15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32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4AE1-2D19-F84D-B02E-363C54BA628E}" type="datetimeFigureOut">
              <a:rPr lang="en-US" smtClean="0"/>
              <a:t>10/2/15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01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4AE1-2D19-F84D-B02E-363C54BA628E}" type="datetimeFigureOut">
              <a:rPr lang="en-US" smtClean="0"/>
              <a:t>10/2/15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43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4AE1-2D19-F84D-B02E-363C54BA628E}" type="datetimeFigureOut">
              <a:rPr lang="en-US" smtClean="0"/>
              <a:t>10/2/15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32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4AE1-2D19-F84D-B02E-363C54BA628E}" type="datetimeFigureOut">
              <a:rPr lang="en-US" smtClean="0"/>
              <a:t>10/2/15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0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54AE1-2D19-F84D-B02E-363C54BA628E}" type="datetimeFigureOut">
              <a:rPr lang="en-US" smtClean="0"/>
              <a:t>10/2/15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4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5" Type="http://schemas.openxmlformats.org/officeDocument/2006/relationships/image" Target="../media/image7.emf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3399" y="1603460"/>
            <a:ext cx="37887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Extracted Positron Beam</a:t>
            </a:r>
          </a:p>
          <a:p>
            <a:endParaRPr lang="en-US" sz="2800" dirty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287550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032" y="1667599"/>
            <a:ext cx="5067768" cy="42471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751" y="769661"/>
            <a:ext cx="44161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Sextupole</a:t>
            </a:r>
            <a:r>
              <a:rPr lang="en-US" dirty="0" smtClean="0"/>
              <a:t> drives resonance</a:t>
            </a:r>
          </a:p>
          <a:p>
            <a:r>
              <a:rPr lang="en-US" dirty="0"/>
              <a:t> </a:t>
            </a:r>
            <a:r>
              <a:rPr lang="en-US" dirty="0" smtClean="0"/>
              <a:t> - Thin laminations  (limit eddy currents)</a:t>
            </a:r>
          </a:p>
          <a:p>
            <a:r>
              <a:rPr lang="en-US" dirty="0"/>
              <a:t> </a:t>
            </a:r>
            <a:r>
              <a:rPr lang="en-US" dirty="0" smtClean="0"/>
              <a:t> - Single turn magnet (minimizes inductance)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56051" y="6439497"/>
            <a:ext cx="185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Mikhailichenko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0872" y="6046917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sextupole</a:t>
            </a:r>
            <a:r>
              <a:rPr lang="en-US" dirty="0" smtClean="0"/>
              <a:t> will be installed in L4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560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6335" y="1693254"/>
            <a:ext cx="6889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pair of </a:t>
            </a:r>
            <a:r>
              <a:rPr lang="en-US" dirty="0" err="1" smtClean="0"/>
              <a:t>quadrupoles</a:t>
            </a:r>
            <a:r>
              <a:rPr lang="en-US" dirty="0" smtClean="0"/>
              <a:t> (L3) similarly constructed with thin laminations and a single turn, shift the tune onto the resonance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579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mp_functio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523" y="1348656"/>
            <a:ext cx="7013536" cy="5419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2776" y="756833"/>
            <a:ext cx="3909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Temporal profile of extraction magnets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80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mp_tun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26" y="992344"/>
            <a:ext cx="7590849" cy="5865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2580" y="282209"/>
            <a:ext cx="767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and vertical tunes extracted from </a:t>
            </a:r>
            <a:r>
              <a:rPr lang="en-US" dirty="0" err="1" smtClean="0"/>
              <a:t>fft</a:t>
            </a:r>
            <a:r>
              <a:rPr lang="en-US" dirty="0" smtClean="0"/>
              <a:t> of turn by turn centroid 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412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onantextraction4000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9916" y="1338646"/>
            <a:ext cx="6674697" cy="49964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2135" y="243726"/>
            <a:ext cx="2071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Resonant extraction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0676" y="859455"/>
            <a:ext cx="402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phase space of positron 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625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xtracted_phasespa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7" y="181862"/>
            <a:ext cx="7708182" cy="59563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2487" y="313393"/>
            <a:ext cx="3101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space of extracted beam  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40" y="6200053"/>
            <a:ext cx="3063758" cy="3296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27227" y="6161569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equired by the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39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5552" y="1103181"/>
            <a:ext cx="64017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Extracted beam energy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determined by turn (B-field) to within 1%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and further restricted to 0.1% by turn by turn position measurement in synchrotron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132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5605" y="2883557"/>
            <a:ext cx="769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Synchrotron cycles for dark photon experiment are interleaved with CESR top off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82580" y="1244285"/>
            <a:ext cx="8392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Photon experiment</a:t>
            </a:r>
          </a:p>
          <a:p>
            <a:r>
              <a:rPr lang="en-US" dirty="0"/>
              <a:t> </a:t>
            </a:r>
            <a:r>
              <a:rPr lang="en-US" dirty="0" smtClean="0"/>
              <a:t> - Accelerate  ~16 bunches, 98 ns spacing in each cycle and slow extract over 2000 turns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443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grated_extract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84" y="0"/>
            <a:ext cx="7128998" cy="55087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9751" y="5560082"/>
            <a:ext cx="7440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Extraction rate is sensitive to detailed adjustment of tune, strength of </a:t>
            </a:r>
            <a:r>
              <a:rPr lang="en-US" dirty="0" err="1" smtClean="0"/>
              <a:t>sextupole</a:t>
            </a:r>
            <a:r>
              <a:rPr lang="en-US" dirty="0" smtClean="0"/>
              <a:t>, and bump amplitude.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Power supplies for quads and </a:t>
            </a:r>
            <a:r>
              <a:rPr lang="en-US" dirty="0" err="1" smtClean="0"/>
              <a:t>sextupole</a:t>
            </a:r>
            <a:r>
              <a:rPr lang="en-US" dirty="0" smtClean="0"/>
              <a:t> will necessarily be programmable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011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307079"/>
            <a:ext cx="6769100" cy="4038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1100" y="641384"/>
            <a:ext cx="6944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Fixed target experiments with the synchrotron used resonant extraction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01353" y="5836596"/>
            <a:ext cx="446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0.78 mm septum =&gt; 1 </a:t>
            </a:r>
            <a:r>
              <a:rPr lang="en-US" dirty="0" err="1" smtClean="0"/>
              <a:t>mrad</a:t>
            </a:r>
            <a:r>
              <a:rPr lang="en-US" dirty="0" smtClean="0"/>
              <a:t> kick up to 10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16815" y="5345679"/>
            <a:ext cx="3893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½ integer resonance driven by </a:t>
            </a:r>
            <a:r>
              <a:rPr lang="en-US" dirty="0" err="1" smtClean="0"/>
              <a:t>octupole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717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0285" y="897938"/>
            <a:ext cx="7266645" cy="5355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Goal: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-  Maximize integrated positron current on the target</a:t>
            </a:r>
          </a:p>
          <a:p>
            <a:r>
              <a:rPr lang="en-US" dirty="0" smtClean="0"/>
              <a:t>-  Minimize peak current – to limit pile up in the detector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Extraction from synchrotron for injection into CESR </a:t>
            </a:r>
          </a:p>
          <a:p>
            <a:r>
              <a:rPr lang="en-US" dirty="0"/>
              <a:t> </a:t>
            </a:r>
            <a:r>
              <a:rPr lang="en-US" dirty="0" smtClean="0"/>
              <a:t> - All bunches are kicked in a single turn into the transfer line and into CESR</a:t>
            </a:r>
          </a:p>
          <a:p>
            <a:r>
              <a:rPr lang="en-US" dirty="0" smtClean="0"/>
              <a:t>     is not practical for this experiment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experiment: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Slow extraction over  ~ 2000 turns (2000 fold reduction in peak current)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Constraint:</a:t>
            </a:r>
          </a:p>
          <a:p>
            <a:r>
              <a:rPr lang="en-US" dirty="0" smtClean="0"/>
              <a:t> - Zero impact on </a:t>
            </a:r>
            <a:r>
              <a:rPr lang="en-US" dirty="0" err="1" smtClean="0"/>
              <a:t>topoff</a:t>
            </a:r>
            <a:r>
              <a:rPr lang="en-US" dirty="0" smtClean="0"/>
              <a:t> injection for CHESS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923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315" y="1823341"/>
            <a:ext cx="8981563" cy="4418930"/>
            <a:chOff x="65315" y="2439070"/>
            <a:chExt cx="8981563" cy="4418930"/>
          </a:xfrm>
        </p:grpSpPr>
        <p:pic>
          <p:nvPicPr>
            <p:cNvPr id="3" name="Picture 2" descr="Layout4.pdf"/>
            <p:cNvPicPr>
              <a:picLocks noChangeAspect="1"/>
            </p:cNvPicPr>
            <p:nvPr/>
          </p:nvPicPr>
          <p:blipFill rotWithShape="1"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19" t="37650" r="8733" b="24240"/>
            <a:stretch/>
          </p:blipFill>
          <p:spPr>
            <a:xfrm>
              <a:off x="65315" y="2439070"/>
              <a:ext cx="8981563" cy="441893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158345" y="2439070"/>
              <a:ext cx="6286645" cy="8188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321406" y="590073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Pulsed quads - L3</a:t>
            </a:r>
          </a:p>
          <a:p>
            <a:r>
              <a:rPr lang="en-US" dirty="0" smtClean="0"/>
              <a:t>Pulsed </a:t>
            </a:r>
            <a:r>
              <a:rPr lang="en-US" dirty="0" err="1" smtClean="0"/>
              <a:t>sextupole</a:t>
            </a:r>
            <a:r>
              <a:rPr lang="en-US" dirty="0" smtClean="0"/>
              <a:t> </a:t>
            </a:r>
            <a:r>
              <a:rPr lang="en-US" dirty="0"/>
              <a:t>-</a:t>
            </a:r>
            <a:r>
              <a:rPr lang="en-US" dirty="0" smtClean="0"/>
              <a:t> L4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134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1548" y="872282"/>
            <a:ext cx="29025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Instrumentation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385552" y="2232017"/>
            <a:ext cx="578876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Turn by turn beam position monitors in synchrotron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/>
              <a:t>Betatron</a:t>
            </a:r>
            <a:r>
              <a:rPr lang="en-US" dirty="0" smtClean="0"/>
              <a:t> tunes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Energy (orbit offset)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Turn by turn capable position detectors in extraction line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Average 4-momentum of incident positrons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Turn by turn intensity detector in extraction line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G</a:t>
            </a:r>
            <a:r>
              <a:rPr lang="en-US" dirty="0" smtClean="0"/>
              <a:t>uides tuning of </a:t>
            </a:r>
            <a:r>
              <a:rPr lang="en-US" dirty="0" err="1" smtClean="0"/>
              <a:t>quad,sextupole</a:t>
            </a:r>
            <a:r>
              <a:rPr lang="en-US" dirty="0" smtClean="0"/>
              <a:t>, bump for spill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738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2046" y="500278"/>
            <a:ext cx="8428773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Outstanding </a:t>
            </a:r>
            <a:r>
              <a:rPr lang="en-US" dirty="0" smtClean="0"/>
              <a:t>questions 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 Fixed target experiments with synchrotron in the 1960s used resonant </a:t>
            </a:r>
            <a:r>
              <a:rPr lang="en-US" dirty="0" smtClean="0"/>
              <a:t>extraction,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but at ½ integer and with an </a:t>
            </a:r>
            <a:r>
              <a:rPr lang="en-US" dirty="0" err="1" smtClean="0"/>
              <a:t>octupole</a:t>
            </a:r>
            <a:r>
              <a:rPr lang="en-US" dirty="0" smtClean="0"/>
              <a:t>. Why?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Third integer is attractive because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Nominal horizontal tune of 0.61 which is closer to 0.66 than 0.5 so required </a:t>
            </a:r>
            <a:r>
              <a:rPr lang="en-US" dirty="0" err="1" smtClean="0"/>
              <a:t>tuneshift</a:t>
            </a:r>
            <a:r>
              <a:rPr lang="en-US" dirty="0" smtClean="0"/>
              <a:t> is smaller 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Perhaps there is a significant </a:t>
            </a:r>
            <a:r>
              <a:rPr lang="en-US" dirty="0" err="1" smtClean="0"/>
              <a:t>sextupole</a:t>
            </a:r>
            <a:r>
              <a:rPr lang="en-US" dirty="0" smtClean="0"/>
              <a:t> moment in the synchrotron that we cannot control – (combined function bends include </a:t>
            </a:r>
            <a:r>
              <a:rPr lang="en-US" dirty="0" err="1" smtClean="0"/>
              <a:t>sextupole</a:t>
            </a:r>
            <a:r>
              <a:rPr lang="en-US" dirty="0" smtClean="0"/>
              <a:t> component)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Or is there a head tail instability when the pulsed </a:t>
            </a:r>
            <a:r>
              <a:rPr lang="en-US" dirty="0" err="1" smtClean="0"/>
              <a:t>sextupole</a:t>
            </a:r>
            <a:r>
              <a:rPr lang="en-US" dirty="0" smtClean="0"/>
              <a:t> drives vertical chromaticity to ~ -4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½ is linear resonance. </a:t>
            </a:r>
            <a:r>
              <a:rPr lang="en-US" dirty="0" smtClean="0"/>
              <a:t>All orbits are unstable. 1/3 is nonlinear resonance and we may leave low amplitude particles behind?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4093" y="5618394"/>
            <a:ext cx="49295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Characterization of synchrotron is essential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What are the tunes, </a:t>
            </a:r>
            <a:r>
              <a:rPr lang="en-US" dirty="0" err="1" smtClean="0">
                <a:solidFill>
                  <a:schemeClr val="tx2"/>
                </a:solidFill>
              </a:rPr>
              <a:t>chromaticities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en-US" dirty="0" err="1" smtClean="0">
                <a:solidFill>
                  <a:schemeClr val="tx2"/>
                </a:solidFill>
              </a:rPr>
              <a:t>emittance</a:t>
            </a:r>
            <a:r>
              <a:rPr lang="en-US" dirty="0" smtClean="0">
                <a:solidFill>
                  <a:schemeClr val="tx2"/>
                </a:solidFill>
              </a:rPr>
              <a:t> ?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97510" y="3078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598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3310" y="436141"/>
            <a:ext cx="3140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Acceleration in the synchrotron</a:t>
            </a:r>
          </a:p>
          <a:p>
            <a:r>
              <a:rPr lang="en-US" dirty="0"/>
              <a:t> </a:t>
            </a:r>
            <a:r>
              <a:rPr lang="en-US" dirty="0" smtClean="0"/>
              <a:t>    - Adiabatic damping</a:t>
            </a:r>
            <a:endParaRPr lang="en-US" dirty="0"/>
          </a:p>
        </p:txBody>
      </p:sp>
      <p:pic>
        <p:nvPicPr>
          <p:cNvPr id="4" name="Picture 3" descr="rms_tur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02" y="805473"/>
            <a:ext cx="7898749" cy="610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5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0427" y="1013387"/>
            <a:ext cx="29300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Third integer resonance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 -  driven by a </a:t>
            </a:r>
            <a:r>
              <a:rPr lang="en-US" dirty="0" err="1" smtClean="0"/>
              <a:t>sextupole</a:t>
            </a:r>
            <a:r>
              <a:rPr lang="en-US" dirty="0" smtClean="0"/>
              <a:t> field </a:t>
            </a:r>
          </a:p>
          <a:p>
            <a:endParaRPr lang="en-US" dirty="0"/>
          </a:p>
          <a:p>
            <a:r>
              <a:rPr lang="en-US" dirty="0" smtClean="0"/>
              <a:t>      </a:t>
            </a:r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92" y="2462915"/>
            <a:ext cx="1676400" cy="4953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92" y="3388679"/>
            <a:ext cx="1917700" cy="43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3700" y="3388679"/>
            <a:ext cx="846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=&gt;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231602" y="307864"/>
            <a:ext cx="2700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Resonant extraction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144502" y="2462915"/>
            <a:ext cx="273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Magnetic field of </a:t>
            </a:r>
            <a:r>
              <a:rPr lang="en-US" dirty="0" err="1" smtClean="0"/>
              <a:t>sextupole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82990" y="3388679"/>
            <a:ext cx="2651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 due to </a:t>
            </a:r>
            <a:r>
              <a:rPr lang="en-US" dirty="0" err="1" smtClean="0"/>
              <a:t>sextupole</a:t>
            </a:r>
            <a:r>
              <a:rPr lang="en-US" dirty="0" smtClean="0"/>
              <a:t>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05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17" y="1725243"/>
            <a:ext cx="7263085" cy="34519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9644" y="667040"/>
            <a:ext cx="2420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Third integer resonance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29378" y="1725243"/>
            <a:ext cx="2599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betatron</a:t>
            </a:r>
            <a:r>
              <a:rPr lang="en-US" dirty="0" smtClean="0"/>
              <a:t> oscillation at Q)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72794" y="2171542"/>
            <a:ext cx="218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 due to </a:t>
            </a:r>
            <a:r>
              <a:rPr lang="en-US" dirty="0" err="1" smtClean="0"/>
              <a:t>sextupole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88523" y="5515904"/>
            <a:ext cx="519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Angle at m due to </a:t>
            </a:r>
            <a:r>
              <a:rPr lang="en-US" dirty="0" err="1" smtClean="0"/>
              <a:t>sextupole</a:t>
            </a:r>
            <a:r>
              <a:rPr lang="en-US" dirty="0" smtClean="0"/>
              <a:t> kick on all previous turns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245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30" y="1589372"/>
            <a:ext cx="6581393" cy="1950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7651" y="2052429"/>
            <a:ext cx="256584" cy="269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39502" y="4245963"/>
            <a:ext cx="421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= zero unless Q is an integer or 1/3 integer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7651" y="5092590"/>
            <a:ext cx="7530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synchrotron with Q= 10.667, </a:t>
            </a:r>
            <a:r>
              <a:rPr lang="en-US" dirty="0" err="1" smtClean="0"/>
              <a:t>sextupole</a:t>
            </a:r>
            <a:r>
              <a:rPr lang="en-US" dirty="0" smtClean="0"/>
              <a:t> drives positrons onto unstable trajectories, with amplitude increasing every third turn</a:t>
            </a:r>
          </a:p>
          <a:p>
            <a:endParaRPr lang="en-US" dirty="0"/>
          </a:p>
          <a:p>
            <a:r>
              <a:rPr lang="en-US" dirty="0" smtClean="0"/>
              <a:t>On last turn in synchrotron, positron steps across thin septum and  extracted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91495" y="448969"/>
            <a:ext cx="2420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Third integer resonance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5605" y="1180143"/>
            <a:ext cx="3523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 of kicks from all previous turns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266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rbitdistortion4000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655" y="3517588"/>
            <a:ext cx="4122076" cy="3085668"/>
          </a:xfrm>
          <a:prstGeom prst="rect">
            <a:avLst/>
          </a:prstGeom>
        </p:spPr>
      </p:pic>
      <p:pic>
        <p:nvPicPr>
          <p:cNvPr id="3" name="Picture 2" descr="rms_tur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24" y="0"/>
            <a:ext cx="4973599" cy="38432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1624" y="1321251"/>
            <a:ext cx="3583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</a:t>
            </a:r>
            <a:r>
              <a:rPr lang="en-US" dirty="0" err="1" smtClean="0"/>
              <a:t>mittance</a:t>
            </a:r>
            <a:r>
              <a:rPr lang="en-US" dirty="0" smtClean="0"/>
              <a:t> of extracted beam</a:t>
            </a:r>
          </a:p>
          <a:p>
            <a:r>
              <a:rPr lang="en-US" dirty="0" smtClean="0"/>
              <a:t>scales with displacement of stable trajectory from septum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91623" y="4104859"/>
            <a:ext cx="3784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Turn on closed bump at turn 1000-2000 to shift stable trajectory close to septum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72456" y="5977700"/>
            <a:ext cx="1500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particle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204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rbit_tur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13" y="764335"/>
            <a:ext cx="7885920" cy="609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27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041" y="1787214"/>
            <a:ext cx="4438650" cy="354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81859" y="6170553"/>
            <a:ext cx="185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Mikhailichenko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88185" y="525935"/>
            <a:ext cx="235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Thin extraction septum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81859" y="1838525"/>
            <a:ext cx="1500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Septum 1 mm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541531" y="2233512"/>
            <a:ext cx="2322082" cy="1512171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32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15462</TotalTime>
  <Words>635</Words>
  <Application>Microsoft Macintosh PowerPoint</Application>
  <PresentationFormat>On-screen Show (4:3)</PresentationFormat>
  <Paragraphs>99</Paragraphs>
  <Slides>22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Rubin</dc:creator>
  <cp:lastModifiedBy>David Rubin</cp:lastModifiedBy>
  <cp:revision>38</cp:revision>
  <dcterms:created xsi:type="dcterms:W3CDTF">2015-09-21T23:12:07Z</dcterms:created>
  <dcterms:modified xsi:type="dcterms:W3CDTF">2015-10-02T17:52:34Z</dcterms:modified>
</cp:coreProperties>
</file>