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981" r:id="rId1"/>
  </p:sldMasterIdLst>
  <p:notesMasterIdLst>
    <p:notesMasterId r:id="rId15"/>
  </p:notesMasterIdLst>
  <p:sldIdLst>
    <p:sldId id="550" r:id="rId2"/>
    <p:sldId id="534" r:id="rId3"/>
    <p:sldId id="556" r:id="rId4"/>
    <p:sldId id="548" r:id="rId5"/>
    <p:sldId id="557" r:id="rId6"/>
    <p:sldId id="564" r:id="rId7"/>
    <p:sldId id="562" r:id="rId8"/>
    <p:sldId id="563" r:id="rId9"/>
    <p:sldId id="565" r:id="rId10"/>
    <p:sldId id="558" r:id="rId11"/>
    <p:sldId id="559" r:id="rId12"/>
    <p:sldId id="560" r:id="rId13"/>
    <p:sldId id="561"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CFF"/>
    <a:srgbClr val="FF7938"/>
    <a:srgbClr val="FFA400"/>
    <a:srgbClr val="FD958B"/>
    <a:srgbClr val="F8B8AE"/>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5854"/>
    <p:restoredTop sz="93800"/>
  </p:normalViewPr>
  <p:slideViewPr>
    <p:cSldViewPr snapToGrid="0" snapToObjects="1">
      <p:cViewPr varScale="1">
        <p:scale>
          <a:sx n="101" d="100"/>
          <a:sy n="101" d="100"/>
        </p:scale>
        <p:origin x="1560" y="200"/>
      </p:cViewPr>
      <p:guideLst/>
    </p:cSldViewPr>
  </p:slideViewPr>
  <p:notesTextViewPr>
    <p:cViewPr>
      <p:scale>
        <a:sx n="1" d="1"/>
        <a:sy n="1" d="1"/>
      </p:scale>
      <p:origin x="0" y="0"/>
    </p:cViewPr>
  </p:notesTextViewPr>
  <p:sorterViewPr>
    <p:cViewPr>
      <p:scale>
        <a:sx n="69" d="100"/>
        <a:sy n="69"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F770F18-8EFD-E249-811C-B069876EA142}" type="datetimeFigureOut">
              <a:rPr lang="en-US" smtClean="0"/>
              <a:t>7/27/21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FDAFAF8-AA5D-464A-8817-EECEE2A2DD9A}" type="slidenum">
              <a:rPr lang="en-US" smtClean="0"/>
              <a:t>‹#›</a:t>
            </a:fld>
            <a:endParaRPr lang="en-US"/>
          </a:p>
        </p:txBody>
      </p:sp>
    </p:spTree>
    <p:extLst>
      <p:ext uri="{BB962C8B-B14F-4D97-AF65-F5344CB8AC3E}">
        <p14:creationId xmlns:p14="http://schemas.microsoft.com/office/powerpoint/2010/main" val="13693218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FDAFAF8-AA5D-464A-8817-EECEE2A2DD9A}" type="slidenum">
              <a:rPr lang="en-US" smtClean="0"/>
              <a:t>1</a:t>
            </a:fld>
            <a:endParaRPr lang="en-US"/>
          </a:p>
        </p:txBody>
      </p:sp>
    </p:spTree>
    <p:extLst>
      <p:ext uri="{BB962C8B-B14F-4D97-AF65-F5344CB8AC3E}">
        <p14:creationId xmlns:p14="http://schemas.microsoft.com/office/powerpoint/2010/main" val="21302497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What can HP-Bio do?</a:t>
            </a:r>
          </a:p>
        </p:txBody>
      </p:sp>
      <p:sp>
        <p:nvSpPr>
          <p:cNvPr id="4" name="Slide Number Placeholder 3"/>
          <p:cNvSpPr>
            <a:spLocks noGrp="1"/>
          </p:cNvSpPr>
          <p:nvPr>
            <p:ph type="sldNum" sz="quarter" idx="5"/>
          </p:nvPr>
        </p:nvSpPr>
        <p:spPr/>
        <p:txBody>
          <a:bodyPr/>
          <a:lstStyle/>
          <a:p>
            <a:fld id="{225D44DC-5070-194E-B3A7-9264689185F6}" type="slidenum">
              <a:rPr lang="en-US" smtClean="0"/>
              <a:t>12</a:t>
            </a:fld>
            <a:endParaRPr lang="en-US"/>
          </a:p>
        </p:txBody>
      </p:sp>
    </p:spTree>
    <p:extLst>
      <p:ext uri="{BB962C8B-B14F-4D97-AF65-F5344CB8AC3E}">
        <p14:creationId xmlns:p14="http://schemas.microsoft.com/office/powerpoint/2010/main" val="2974280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What can HP-Bio do?</a:t>
            </a:r>
          </a:p>
        </p:txBody>
      </p:sp>
      <p:sp>
        <p:nvSpPr>
          <p:cNvPr id="4" name="Slide Number Placeholder 3"/>
          <p:cNvSpPr>
            <a:spLocks noGrp="1"/>
          </p:cNvSpPr>
          <p:nvPr>
            <p:ph type="sldNum" sz="quarter" idx="5"/>
          </p:nvPr>
        </p:nvSpPr>
        <p:spPr/>
        <p:txBody>
          <a:bodyPr/>
          <a:lstStyle/>
          <a:p>
            <a:fld id="{225D44DC-5070-194E-B3A7-9264689185F6}" type="slidenum">
              <a:rPr lang="en-US" smtClean="0"/>
              <a:t>13</a:t>
            </a:fld>
            <a:endParaRPr lang="en-US"/>
          </a:p>
        </p:txBody>
      </p:sp>
    </p:spTree>
    <p:extLst>
      <p:ext uri="{BB962C8B-B14F-4D97-AF65-F5344CB8AC3E}">
        <p14:creationId xmlns:p14="http://schemas.microsoft.com/office/powerpoint/2010/main" val="23079202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FDAFAF8-AA5D-464A-8817-EECEE2A2DD9A}" type="slidenum">
              <a:rPr lang="en-US" smtClean="0"/>
              <a:t>2</a:t>
            </a:fld>
            <a:endParaRPr lang="en-US"/>
          </a:p>
        </p:txBody>
      </p:sp>
    </p:spTree>
    <p:extLst>
      <p:ext uri="{BB962C8B-B14F-4D97-AF65-F5344CB8AC3E}">
        <p14:creationId xmlns:p14="http://schemas.microsoft.com/office/powerpoint/2010/main" val="11466085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What can HP-Bio do?</a:t>
            </a:r>
          </a:p>
        </p:txBody>
      </p:sp>
      <p:sp>
        <p:nvSpPr>
          <p:cNvPr id="4" name="Slide Number Placeholder 3"/>
          <p:cNvSpPr>
            <a:spLocks noGrp="1"/>
          </p:cNvSpPr>
          <p:nvPr>
            <p:ph type="sldNum" sz="quarter" idx="5"/>
          </p:nvPr>
        </p:nvSpPr>
        <p:spPr/>
        <p:txBody>
          <a:bodyPr/>
          <a:lstStyle/>
          <a:p>
            <a:fld id="{225D44DC-5070-194E-B3A7-9264689185F6}" type="slidenum">
              <a:rPr lang="en-US" smtClean="0"/>
              <a:t>3</a:t>
            </a:fld>
            <a:endParaRPr lang="en-US"/>
          </a:p>
        </p:txBody>
      </p:sp>
    </p:spTree>
    <p:extLst>
      <p:ext uri="{BB962C8B-B14F-4D97-AF65-F5344CB8AC3E}">
        <p14:creationId xmlns:p14="http://schemas.microsoft.com/office/powerpoint/2010/main" val="30213493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What can HP-Bio do?</a:t>
            </a:r>
          </a:p>
        </p:txBody>
      </p:sp>
      <p:sp>
        <p:nvSpPr>
          <p:cNvPr id="4" name="Slide Number Placeholder 3"/>
          <p:cNvSpPr>
            <a:spLocks noGrp="1"/>
          </p:cNvSpPr>
          <p:nvPr>
            <p:ph type="sldNum" sz="quarter" idx="5"/>
          </p:nvPr>
        </p:nvSpPr>
        <p:spPr/>
        <p:txBody>
          <a:bodyPr/>
          <a:lstStyle/>
          <a:p>
            <a:fld id="{225D44DC-5070-194E-B3A7-9264689185F6}" type="slidenum">
              <a:rPr lang="en-US" smtClean="0"/>
              <a:t>4</a:t>
            </a:fld>
            <a:endParaRPr lang="en-US"/>
          </a:p>
        </p:txBody>
      </p:sp>
    </p:spTree>
    <p:extLst>
      <p:ext uri="{BB962C8B-B14F-4D97-AF65-F5344CB8AC3E}">
        <p14:creationId xmlns:p14="http://schemas.microsoft.com/office/powerpoint/2010/main" val="30372452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What can HP-Bio do?</a:t>
            </a:r>
          </a:p>
        </p:txBody>
      </p:sp>
      <p:sp>
        <p:nvSpPr>
          <p:cNvPr id="4" name="Slide Number Placeholder 3"/>
          <p:cNvSpPr>
            <a:spLocks noGrp="1"/>
          </p:cNvSpPr>
          <p:nvPr>
            <p:ph type="sldNum" sz="quarter" idx="5"/>
          </p:nvPr>
        </p:nvSpPr>
        <p:spPr/>
        <p:txBody>
          <a:bodyPr/>
          <a:lstStyle/>
          <a:p>
            <a:fld id="{225D44DC-5070-194E-B3A7-9264689185F6}" type="slidenum">
              <a:rPr lang="en-US" smtClean="0"/>
              <a:t>5</a:t>
            </a:fld>
            <a:endParaRPr lang="en-US"/>
          </a:p>
        </p:txBody>
      </p:sp>
    </p:spTree>
    <p:extLst>
      <p:ext uri="{BB962C8B-B14F-4D97-AF65-F5344CB8AC3E}">
        <p14:creationId xmlns:p14="http://schemas.microsoft.com/office/powerpoint/2010/main" val="23643534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What can HP-Bio do?</a:t>
            </a:r>
          </a:p>
        </p:txBody>
      </p:sp>
      <p:sp>
        <p:nvSpPr>
          <p:cNvPr id="4" name="Slide Number Placeholder 3"/>
          <p:cNvSpPr>
            <a:spLocks noGrp="1"/>
          </p:cNvSpPr>
          <p:nvPr>
            <p:ph type="sldNum" sz="quarter" idx="5"/>
          </p:nvPr>
        </p:nvSpPr>
        <p:spPr/>
        <p:txBody>
          <a:bodyPr/>
          <a:lstStyle/>
          <a:p>
            <a:fld id="{225D44DC-5070-194E-B3A7-9264689185F6}" type="slidenum">
              <a:rPr lang="en-US" smtClean="0"/>
              <a:t>6</a:t>
            </a:fld>
            <a:endParaRPr lang="en-US"/>
          </a:p>
        </p:txBody>
      </p:sp>
    </p:spTree>
    <p:extLst>
      <p:ext uri="{BB962C8B-B14F-4D97-AF65-F5344CB8AC3E}">
        <p14:creationId xmlns:p14="http://schemas.microsoft.com/office/powerpoint/2010/main" val="12270537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What can HP-Bio do?</a:t>
            </a:r>
          </a:p>
        </p:txBody>
      </p:sp>
      <p:sp>
        <p:nvSpPr>
          <p:cNvPr id="4" name="Slide Number Placeholder 3"/>
          <p:cNvSpPr>
            <a:spLocks noGrp="1"/>
          </p:cNvSpPr>
          <p:nvPr>
            <p:ph type="sldNum" sz="quarter" idx="5"/>
          </p:nvPr>
        </p:nvSpPr>
        <p:spPr/>
        <p:txBody>
          <a:bodyPr/>
          <a:lstStyle/>
          <a:p>
            <a:fld id="{225D44DC-5070-194E-B3A7-9264689185F6}" type="slidenum">
              <a:rPr lang="en-US" smtClean="0"/>
              <a:t>9</a:t>
            </a:fld>
            <a:endParaRPr lang="en-US"/>
          </a:p>
        </p:txBody>
      </p:sp>
    </p:spTree>
    <p:extLst>
      <p:ext uri="{BB962C8B-B14F-4D97-AF65-F5344CB8AC3E}">
        <p14:creationId xmlns:p14="http://schemas.microsoft.com/office/powerpoint/2010/main" val="29456630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What can HP-Bio do?</a:t>
            </a:r>
          </a:p>
        </p:txBody>
      </p:sp>
      <p:sp>
        <p:nvSpPr>
          <p:cNvPr id="4" name="Slide Number Placeholder 3"/>
          <p:cNvSpPr>
            <a:spLocks noGrp="1"/>
          </p:cNvSpPr>
          <p:nvPr>
            <p:ph type="sldNum" sz="quarter" idx="5"/>
          </p:nvPr>
        </p:nvSpPr>
        <p:spPr/>
        <p:txBody>
          <a:bodyPr/>
          <a:lstStyle/>
          <a:p>
            <a:fld id="{225D44DC-5070-194E-B3A7-9264689185F6}" type="slidenum">
              <a:rPr lang="en-US" smtClean="0"/>
              <a:t>10</a:t>
            </a:fld>
            <a:endParaRPr lang="en-US"/>
          </a:p>
        </p:txBody>
      </p:sp>
    </p:spTree>
    <p:extLst>
      <p:ext uri="{BB962C8B-B14F-4D97-AF65-F5344CB8AC3E}">
        <p14:creationId xmlns:p14="http://schemas.microsoft.com/office/powerpoint/2010/main" val="10801591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What can HP-Bio do?</a:t>
            </a:r>
          </a:p>
        </p:txBody>
      </p:sp>
      <p:sp>
        <p:nvSpPr>
          <p:cNvPr id="4" name="Slide Number Placeholder 3"/>
          <p:cNvSpPr>
            <a:spLocks noGrp="1"/>
          </p:cNvSpPr>
          <p:nvPr>
            <p:ph type="sldNum" sz="quarter" idx="5"/>
          </p:nvPr>
        </p:nvSpPr>
        <p:spPr/>
        <p:txBody>
          <a:bodyPr/>
          <a:lstStyle/>
          <a:p>
            <a:fld id="{225D44DC-5070-194E-B3A7-9264689185F6}" type="slidenum">
              <a:rPr lang="en-US" smtClean="0"/>
              <a:t>11</a:t>
            </a:fld>
            <a:endParaRPr lang="en-US"/>
          </a:p>
        </p:txBody>
      </p:sp>
    </p:spTree>
    <p:extLst>
      <p:ext uri="{BB962C8B-B14F-4D97-AF65-F5344CB8AC3E}">
        <p14:creationId xmlns:p14="http://schemas.microsoft.com/office/powerpoint/2010/main" val="36620630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A264E237-46FB-4B18-89F3-177ED48D1371}" type="slidenum">
              <a:rPr lang="en-US" smtClean="0"/>
              <a:t>‹#›</a:t>
            </a:fld>
            <a:endParaRPr lang="en-US"/>
          </a:p>
        </p:txBody>
      </p:sp>
    </p:spTree>
    <p:extLst>
      <p:ext uri="{BB962C8B-B14F-4D97-AF65-F5344CB8AC3E}">
        <p14:creationId xmlns:p14="http://schemas.microsoft.com/office/powerpoint/2010/main" val="39010340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54479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38346306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jp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Graphic 2">
            <a:extLst>
              <a:ext uri="{FF2B5EF4-FFF2-40B4-BE49-F238E27FC236}">
                <a16:creationId xmlns:a16="http://schemas.microsoft.com/office/drawing/2014/main" id="{D55D8C2B-F4C7-BE41-A65E-C8B4D0D4613E}"/>
              </a:ext>
            </a:extLst>
          </p:cNvPr>
          <p:cNvPicPr>
            <a:picLocks noChangeAspect="1"/>
          </p:cNvPicPr>
          <p:nvPr userDrawn="1"/>
        </p:nvPicPr>
        <p:blipFill>
          <a:blip r:embed="rId5"/>
          <a:srcRect/>
          <a:stretch/>
        </p:blipFill>
        <p:spPr>
          <a:xfrm>
            <a:off x="0" y="5776166"/>
            <a:ext cx="12192000" cy="1086329"/>
          </a:xfrm>
          <a:prstGeom prst="rect">
            <a:avLst/>
          </a:prstGeom>
        </p:spPr>
      </p:pic>
      <p:sp>
        <p:nvSpPr>
          <p:cNvPr id="5" name="TextBox 4">
            <a:extLst>
              <a:ext uri="{FF2B5EF4-FFF2-40B4-BE49-F238E27FC236}">
                <a16:creationId xmlns:a16="http://schemas.microsoft.com/office/drawing/2014/main" id="{1FA264F9-6CE3-914C-84FF-AB362CD13B31}"/>
              </a:ext>
            </a:extLst>
          </p:cNvPr>
          <p:cNvSpPr txBox="1"/>
          <p:nvPr userDrawn="1"/>
        </p:nvSpPr>
        <p:spPr>
          <a:xfrm>
            <a:off x="-50099" y="-50103"/>
            <a:ext cx="3325590" cy="369332"/>
          </a:xfrm>
          <a:prstGeom prst="rect">
            <a:avLst/>
          </a:prstGeom>
          <a:noFill/>
        </p:spPr>
        <p:txBody>
          <a:bodyPr wrap="none" rtlCol="0">
            <a:spAutoFit/>
          </a:bodyPr>
          <a:lstStyle/>
          <a:p>
            <a:r>
              <a:rPr lang="en-US" dirty="0">
                <a:solidFill>
                  <a:schemeClr val="accent4"/>
                </a:solidFill>
              </a:rPr>
              <a:t>S Brandon </a:t>
            </a:r>
            <a:r>
              <a:rPr lang="en-US" dirty="0">
                <a:solidFill>
                  <a:srgbClr val="C00000"/>
                </a:solidFill>
              </a:rPr>
              <a:t>|</a:t>
            </a:r>
            <a:r>
              <a:rPr lang="en-US" dirty="0">
                <a:solidFill>
                  <a:schemeClr val="accent4"/>
                </a:solidFill>
              </a:rPr>
              <a:t> C Pompey </a:t>
            </a:r>
            <a:r>
              <a:rPr lang="en-US" dirty="0">
                <a:solidFill>
                  <a:srgbClr val="C00000"/>
                </a:solidFill>
              </a:rPr>
              <a:t>|</a:t>
            </a:r>
            <a:r>
              <a:rPr lang="en-US" dirty="0">
                <a:solidFill>
                  <a:schemeClr val="accent4"/>
                </a:solidFill>
              </a:rPr>
              <a:t> J Ruff</a:t>
            </a:r>
          </a:p>
        </p:txBody>
      </p:sp>
      <p:sp>
        <p:nvSpPr>
          <p:cNvPr id="6" name="TextBox 5">
            <a:extLst>
              <a:ext uri="{FF2B5EF4-FFF2-40B4-BE49-F238E27FC236}">
                <a16:creationId xmlns:a16="http://schemas.microsoft.com/office/drawing/2014/main" id="{33248E7C-31F8-8B46-8AA3-4C4D0844576F}"/>
              </a:ext>
            </a:extLst>
          </p:cNvPr>
          <p:cNvSpPr txBox="1"/>
          <p:nvPr userDrawn="1"/>
        </p:nvSpPr>
        <p:spPr>
          <a:xfrm>
            <a:off x="-13935" y="6510618"/>
            <a:ext cx="2088920" cy="338554"/>
          </a:xfrm>
          <a:prstGeom prst="rect">
            <a:avLst/>
          </a:prstGeom>
          <a:noFill/>
        </p:spPr>
        <p:txBody>
          <a:bodyPr wrap="square" rtlCol="0">
            <a:spAutoFit/>
          </a:bodyPr>
          <a:lstStyle/>
          <a:p>
            <a:r>
              <a:rPr lang="en-US" sz="1600" dirty="0">
                <a:solidFill>
                  <a:schemeClr val="bg1"/>
                </a:solidFill>
              </a:rPr>
              <a:t>07</a:t>
            </a:r>
            <a:r>
              <a:rPr lang="en-US" sz="1600" dirty="0">
                <a:solidFill>
                  <a:srgbClr val="C00000"/>
                </a:solidFill>
              </a:rPr>
              <a:t>.</a:t>
            </a:r>
            <a:r>
              <a:rPr lang="en-US" sz="1600" dirty="0">
                <a:solidFill>
                  <a:schemeClr val="bg1"/>
                </a:solidFill>
              </a:rPr>
              <a:t>26</a:t>
            </a:r>
            <a:r>
              <a:rPr lang="en-US" sz="1600" dirty="0">
                <a:solidFill>
                  <a:srgbClr val="C00000"/>
                </a:solidFill>
              </a:rPr>
              <a:t>.</a:t>
            </a:r>
            <a:r>
              <a:rPr lang="en-US" sz="1600" dirty="0">
                <a:solidFill>
                  <a:schemeClr val="bg1"/>
                </a:solidFill>
              </a:rPr>
              <a:t>2021</a:t>
            </a:r>
          </a:p>
        </p:txBody>
      </p:sp>
      <p:sp>
        <p:nvSpPr>
          <p:cNvPr id="7" name="TextBox 6">
            <a:extLst>
              <a:ext uri="{FF2B5EF4-FFF2-40B4-BE49-F238E27FC236}">
                <a16:creationId xmlns:a16="http://schemas.microsoft.com/office/drawing/2014/main" id="{9BD215AF-9D00-A54C-94CB-402759CBD2C8}"/>
              </a:ext>
            </a:extLst>
          </p:cNvPr>
          <p:cNvSpPr txBox="1"/>
          <p:nvPr userDrawn="1"/>
        </p:nvSpPr>
        <p:spPr>
          <a:xfrm>
            <a:off x="11665418" y="-48174"/>
            <a:ext cx="585417" cy="369332"/>
          </a:xfrm>
          <a:prstGeom prst="rect">
            <a:avLst/>
          </a:prstGeom>
          <a:noFill/>
        </p:spPr>
        <p:txBody>
          <a:bodyPr wrap="none" rtlCol="0">
            <a:spAutoFit/>
          </a:bodyPr>
          <a:lstStyle/>
          <a:p>
            <a:pPr algn="r"/>
            <a:r>
              <a:rPr lang="en-US" dirty="0">
                <a:solidFill>
                  <a:srgbClr val="C00000"/>
                </a:solidFill>
              </a:rPr>
              <a:t>|</a:t>
            </a:r>
            <a:fld id="{7DD8ACE5-65E0-FA4A-A834-399D05BC09D3}" type="slidenum">
              <a:rPr lang="en-US" smtClean="0">
                <a:solidFill>
                  <a:schemeClr val="accent4"/>
                </a:solidFill>
              </a:rPr>
              <a:pPr algn="r"/>
              <a:t>‹#›</a:t>
            </a:fld>
            <a:r>
              <a:rPr lang="en-US" dirty="0">
                <a:solidFill>
                  <a:srgbClr val="C00000"/>
                </a:solidFill>
              </a:rPr>
              <a:t>|</a:t>
            </a:r>
            <a:endParaRPr lang="en-US" dirty="0">
              <a:solidFill>
                <a:schemeClr val="accent4"/>
              </a:solidFill>
            </a:endParaRPr>
          </a:p>
        </p:txBody>
      </p:sp>
    </p:spTree>
    <p:extLst>
      <p:ext uri="{BB962C8B-B14F-4D97-AF65-F5344CB8AC3E}">
        <p14:creationId xmlns:p14="http://schemas.microsoft.com/office/powerpoint/2010/main" val="1111800030"/>
      </p:ext>
    </p:extLst>
  </p:cSld>
  <p:clrMap bg1="lt1" tx1="dk1" bg2="lt2" tx2="dk2" accent1="accent1" accent2="accent2" accent3="accent3" accent4="accent4" accent5="accent5" accent6="accent6" hlink="hlink" folHlink="folHlink"/>
  <p:sldLayoutIdLst>
    <p:sldLayoutId id="2147483994" r:id="rId1"/>
    <p:sldLayoutId id="2147483996" r:id="rId2"/>
    <p:sldLayoutId id="2147483999"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notesSlide" Target="../notesSlides/notesSlide2.xml"/><Relationship Id="rId1" Type="http://schemas.openxmlformats.org/officeDocument/2006/relationships/slideLayout" Target="../slideLayouts/slideLayout3.xml"/><Relationship Id="rId5" Type="http://schemas.openxmlformats.org/officeDocument/2006/relationships/image" Target="../media/image3.jpg"/><Relationship Id="rId4" Type="http://schemas.openxmlformats.org/officeDocument/2006/relationships/image" Target="../media/image5.jpeg"/></Relationships>
</file>

<file path=ppt/slides/_rels/slide3.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jp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4859AA4-8B76-2741-A24C-CF9590DD3EE4}"/>
              </a:ext>
            </a:extLst>
          </p:cNvPr>
          <p:cNvSpPr txBox="1"/>
          <p:nvPr/>
        </p:nvSpPr>
        <p:spPr>
          <a:xfrm>
            <a:off x="123482" y="4814678"/>
            <a:ext cx="9731235" cy="1323439"/>
          </a:xfrm>
          <a:prstGeom prst="rect">
            <a:avLst/>
          </a:prstGeom>
          <a:solidFill>
            <a:schemeClr val="bg1">
              <a:alpha val="20000"/>
            </a:schemeClr>
          </a:solidFill>
        </p:spPr>
        <p:txBody>
          <a:bodyPr wrap="square" rtlCol="0">
            <a:spAutoFit/>
          </a:bodyPr>
          <a:lstStyle/>
          <a:p>
            <a:r>
              <a:rPr lang="en-US" sz="4000" b="1" dirty="0">
                <a:solidFill>
                  <a:schemeClr val="accent4"/>
                </a:solidFill>
              </a:rPr>
              <a:t>CLASSE Student Visit</a:t>
            </a:r>
          </a:p>
          <a:p>
            <a:r>
              <a:rPr lang="en-US" sz="4000" b="1" dirty="0">
                <a:solidFill>
                  <a:schemeClr val="accent4"/>
                </a:solidFill>
              </a:rPr>
              <a:t>“Buddy Talk”	</a:t>
            </a:r>
            <a:r>
              <a:rPr lang="en-US" b="1" dirty="0">
                <a:solidFill>
                  <a:schemeClr val="accent4"/>
                </a:solidFill>
              </a:rPr>
              <a:t>Cristian Pompey </a:t>
            </a:r>
            <a:r>
              <a:rPr lang="en-US" b="1" dirty="0">
                <a:solidFill>
                  <a:srgbClr val="C00000"/>
                </a:solidFill>
              </a:rPr>
              <a:t>|</a:t>
            </a:r>
            <a:r>
              <a:rPr lang="en-US" b="1" dirty="0">
                <a:solidFill>
                  <a:schemeClr val="accent4"/>
                </a:solidFill>
              </a:rPr>
              <a:t> Steven Brandon </a:t>
            </a:r>
            <a:r>
              <a:rPr lang="en-US" b="1" dirty="0">
                <a:solidFill>
                  <a:srgbClr val="C00000"/>
                </a:solidFill>
              </a:rPr>
              <a:t>|</a:t>
            </a:r>
            <a:r>
              <a:rPr lang="en-US" b="1" dirty="0">
                <a:solidFill>
                  <a:schemeClr val="accent4"/>
                </a:solidFill>
              </a:rPr>
              <a:t> Jacob Ruff</a:t>
            </a:r>
            <a:endParaRPr lang="en-US" sz="4000" b="1" dirty="0">
              <a:solidFill>
                <a:schemeClr val="accent4"/>
              </a:solidFill>
            </a:endParaRPr>
          </a:p>
        </p:txBody>
      </p:sp>
      <p:pic>
        <p:nvPicPr>
          <p:cNvPr id="7" name="Picture 6" descr="A close up of a fish&#10;&#10;Description automatically generated">
            <a:extLst>
              <a:ext uri="{FF2B5EF4-FFF2-40B4-BE49-F238E27FC236}">
                <a16:creationId xmlns:a16="http://schemas.microsoft.com/office/drawing/2014/main" id="{88579DF8-E2D4-1147-ABB8-BE3E2C233344}"/>
              </a:ext>
            </a:extLst>
          </p:cNvPr>
          <p:cNvPicPr>
            <a:picLocks noChangeAspect="1"/>
          </p:cNvPicPr>
          <p:nvPr/>
        </p:nvPicPr>
        <p:blipFill>
          <a:blip r:embed="rId3"/>
          <a:srcRect t="12001" r="610" b="18723"/>
          <a:stretch>
            <a:fillRect/>
          </a:stretch>
        </p:blipFill>
        <p:spPr>
          <a:xfrm>
            <a:off x="6671581" y="15573"/>
            <a:ext cx="5467504" cy="5476799"/>
          </a:xfrm>
          <a:custGeom>
            <a:avLst/>
            <a:gdLst>
              <a:gd name="connsiteX0" fmla="*/ 2050416 w 4107816"/>
              <a:gd name="connsiteY0" fmla="*/ 0 h 4114800"/>
              <a:gd name="connsiteX1" fmla="*/ 4107816 w 4107816"/>
              <a:gd name="connsiteY1" fmla="*/ 2057400 h 4114800"/>
              <a:gd name="connsiteX2" fmla="*/ 2050416 w 4107816"/>
              <a:gd name="connsiteY2" fmla="*/ 4114800 h 4114800"/>
              <a:gd name="connsiteX3" fmla="*/ 3638 w 4107816"/>
              <a:gd name="connsiteY3" fmla="*/ 2267757 h 4114800"/>
              <a:gd name="connsiteX4" fmla="*/ 0 w 4107816"/>
              <a:gd name="connsiteY4" fmla="*/ 2195709 h 4114800"/>
              <a:gd name="connsiteX5" fmla="*/ 0 w 4107816"/>
              <a:gd name="connsiteY5" fmla="*/ 1919091 h 4114800"/>
              <a:gd name="connsiteX6" fmla="*/ 3638 w 4107816"/>
              <a:gd name="connsiteY6" fmla="*/ 1847043 h 4114800"/>
              <a:gd name="connsiteX7" fmla="*/ 2050416 w 4107816"/>
              <a:gd name="connsiteY7" fmla="*/ 0 h 411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07816" h="4114800">
                <a:moveTo>
                  <a:pt x="2050416" y="0"/>
                </a:moveTo>
                <a:cubicBezTo>
                  <a:pt x="3186687" y="0"/>
                  <a:pt x="4107816" y="921129"/>
                  <a:pt x="4107816" y="2057400"/>
                </a:cubicBezTo>
                <a:cubicBezTo>
                  <a:pt x="4107816" y="3193671"/>
                  <a:pt x="3186687" y="4114800"/>
                  <a:pt x="2050416" y="4114800"/>
                </a:cubicBezTo>
                <a:cubicBezTo>
                  <a:pt x="985162" y="4114800"/>
                  <a:pt x="108998" y="3305214"/>
                  <a:pt x="3638" y="2267757"/>
                </a:cubicBezTo>
                <a:lnTo>
                  <a:pt x="0" y="2195709"/>
                </a:lnTo>
                <a:lnTo>
                  <a:pt x="0" y="1919091"/>
                </a:lnTo>
                <a:lnTo>
                  <a:pt x="3638" y="1847043"/>
                </a:lnTo>
                <a:cubicBezTo>
                  <a:pt x="108998" y="809586"/>
                  <a:pt x="985162" y="0"/>
                  <a:pt x="2050416" y="0"/>
                </a:cubicBezTo>
                <a:close/>
              </a:path>
            </a:pathLst>
          </a:custGeom>
        </p:spPr>
      </p:pic>
      <p:pic>
        <p:nvPicPr>
          <p:cNvPr id="4" name="Picture 3" descr="A picture containing bicycle, indoor, miller&#10;&#10;Description automatically generated">
            <a:extLst>
              <a:ext uri="{FF2B5EF4-FFF2-40B4-BE49-F238E27FC236}">
                <a16:creationId xmlns:a16="http://schemas.microsoft.com/office/drawing/2014/main" id="{752D47E0-14F3-224F-879E-A8F3C5D73AE0}"/>
              </a:ext>
            </a:extLst>
          </p:cNvPr>
          <p:cNvPicPr>
            <a:picLocks noChangeAspect="1"/>
          </p:cNvPicPr>
          <p:nvPr/>
        </p:nvPicPr>
        <p:blipFill rotWithShape="1">
          <a:blip r:embed="rId4"/>
          <a:srcRect l="24884" r="23397"/>
          <a:stretch/>
        </p:blipFill>
        <p:spPr>
          <a:xfrm rot="5400000">
            <a:off x="1070571" y="-656250"/>
            <a:ext cx="4495800" cy="6519500"/>
          </a:xfrm>
          <a:prstGeom prst="rect">
            <a:avLst/>
          </a:prstGeom>
        </p:spPr>
      </p:pic>
    </p:spTree>
    <p:extLst>
      <p:ext uri="{BB962C8B-B14F-4D97-AF65-F5344CB8AC3E}">
        <p14:creationId xmlns:p14="http://schemas.microsoft.com/office/powerpoint/2010/main" val="19620083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Graphical user interface&#10;&#10;Description automatically generated">
            <a:extLst>
              <a:ext uri="{FF2B5EF4-FFF2-40B4-BE49-F238E27FC236}">
                <a16:creationId xmlns:a16="http://schemas.microsoft.com/office/drawing/2014/main" id="{694581FD-88D8-45C2-B0A9-04C204FD417B}"/>
              </a:ext>
            </a:extLst>
          </p:cNvPr>
          <p:cNvPicPr>
            <a:picLocks noChangeAspect="1"/>
          </p:cNvPicPr>
          <p:nvPr/>
        </p:nvPicPr>
        <p:blipFill>
          <a:blip r:embed="rId3"/>
          <a:stretch>
            <a:fillRect/>
          </a:stretch>
        </p:blipFill>
        <p:spPr>
          <a:xfrm>
            <a:off x="354805" y="517922"/>
            <a:ext cx="4332683" cy="2708671"/>
          </a:xfrm>
          <a:prstGeom prst="rect">
            <a:avLst/>
          </a:prstGeom>
        </p:spPr>
      </p:pic>
      <p:pic>
        <p:nvPicPr>
          <p:cNvPr id="3" name="Picture 3" descr="A picture containing text, computer, computer, screenshot&#10;&#10;Description automatically generated">
            <a:extLst>
              <a:ext uri="{FF2B5EF4-FFF2-40B4-BE49-F238E27FC236}">
                <a16:creationId xmlns:a16="http://schemas.microsoft.com/office/drawing/2014/main" id="{881C80E0-3363-4935-BFC9-471B403C9C36}"/>
              </a:ext>
            </a:extLst>
          </p:cNvPr>
          <p:cNvPicPr>
            <a:picLocks noChangeAspect="1"/>
          </p:cNvPicPr>
          <p:nvPr/>
        </p:nvPicPr>
        <p:blipFill>
          <a:blip r:embed="rId4"/>
          <a:stretch>
            <a:fillRect/>
          </a:stretch>
        </p:blipFill>
        <p:spPr>
          <a:xfrm>
            <a:off x="354806" y="3357563"/>
            <a:ext cx="4320778" cy="2702719"/>
          </a:xfrm>
          <a:prstGeom prst="rect">
            <a:avLst/>
          </a:prstGeom>
        </p:spPr>
      </p:pic>
      <p:pic>
        <p:nvPicPr>
          <p:cNvPr id="4" name="Picture 5">
            <a:extLst>
              <a:ext uri="{FF2B5EF4-FFF2-40B4-BE49-F238E27FC236}">
                <a16:creationId xmlns:a16="http://schemas.microsoft.com/office/drawing/2014/main" id="{0BD17D95-2E99-41B9-9A71-56FA6E23468A}"/>
              </a:ext>
            </a:extLst>
          </p:cNvPr>
          <p:cNvPicPr>
            <a:picLocks noChangeAspect="1"/>
          </p:cNvPicPr>
          <p:nvPr/>
        </p:nvPicPr>
        <p:blipFill>
          <a:blip r:embed="rId5"/>
          <a:stretch>
            <a:fillRect/>
          </a:stretch>
        </p:blipFill>
        <p:spPr>
          <a:xfrm>
            <a:off x="6222206" y="416719"/>
            <a:ext cx="4819650" cy="1887140"/>
          </a:xfrm>
          <a:prstGeom prst="rect">
            <a:avLst/>
          </a:prstGeom>
        </p:spPr>
      </p:pic>
      <p:pic>
        <p:nvPicPr>
          <p:cNvPr id="6" name="Picture 6">
            <a:extLst>
              <a:ext uri="{FF2B5EF4-FFF2-40B4-BE49-F238E27FC236}">
                <a16:creationId xmlns:a16="http://schemas.microsoft.com/office/drawing/2014/main" id="{2D232A15-0C48-4C35-9287-051577D03B53}"/>
              </a:ext>
            </a:extLst>
          </p:cNvPr>
          <p:cNvPicPr>
            <a:picLocks noChangeAspect="1"/>
          </p:cNvPicPr>
          <p:nvPr/>
        </p:nvPicPr>
        <p:blipFill>
          <a:blip r:embed="rId6"/>
          <a:stretch>
            <a:fillRect/>
          </a:stretch>
        </p:blipFill>
        <p:spPr>
          <a:xfrm>
            <a:off x="6224586" y="2114235"/>
            <a:ext cx="4957761" cy="3855871"/>
          </a:xfrm>
          <a:prstGeom prst="rect">
            <a:avLst/>
          </a:prstGeom>
        </p:spPr>
      </p:pic>
    </p:spTree>
    <p:extLst>
      <p:ext uri="{BB962C8B-B14F-4D97-AF65-F5344CB8AC3E}">
        <p14:creationId xmlns:p14="http://schemas.microsoft.com/office/powerpoint/2010/main" val="24274927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Graphical user interface&#10;&#10;Description automatically generated">
            <a:extLst>
              <a:ext uri="{FF2B5EF4-FFF2-40B4-BE49-F238E27FC236}">
                <a16:creationId xmlns:a16="http://schemas.microsoft.com/office/drawing/2014/main" id="{C4138487-8AF7-40F1-83C8-B673C0F08F3A}"/>
              </a:ext>
            </a:extLst>
          </p:cNvPr>
          <p:cNvPicPr>
            <a:picLocks noChangeAspect="1"/>
          </p:cNvPicPr>
          <p:nvPr/>
        </p:nvPicPr>
        <p:blipFill>
          <a:blip r:embed="rId3"/>
          <a:stretch>
            <a:fillRect/>
          </a:stretch>
        </p:blipFill>
        <p:spPr>
          <a:xfrm>
            <a:off x="330994" y="488156"/>
            <a:ext cx="4469606" cy="2797968"/>
          </a:xfrm>
          <a:prstGeom prst="rect">
            <a:avLst/>
          </a:prstGeom>
        </p:spPr>
      </p:pic>
      <p:pic>
        <p:nvPicPr>
          <p:cNvPr id="3" name="Picture 3">
            <a:extLst>
              <a:ext uri="{FF2B5EF4-FFF2-40B4-BE49-F238E27FC236}">
                <a16:creationId xmlns:a16="http://schemas.microsoft.com/office/drawing/2014/main" id="{DCC9D60B-1C17-427B-B950-9A2B3B151401}"/>
              </a:ext>
            </a:extLst>
          </p:cNvPr>
          <p:cNvPicPr>
            <a:picLocks noChangeAspect="1"/>
          </p:cNvPicPr>
          <p:nvPr/>
        </p:nvPicPr>
        <p:blipFill>
          <a:blip r:embed="rId4"/>
          <a:stretch>
            <a:fillRect/>
          </a:stretch>
        </p:blipFill>
        <p:spPr>
          <a:xfrm>
            <a:off x="313134" y="3367352"/>
            <a:ext cx="4511278" cy="2814107"/>
          </a:xfrm>
          <a:prstGeom prst="rect">
            <a:avLst/>
          </a:prstGeom>
        </p:spPr>
      </p:pic>
      <p:pic>
        <p:nvPicPr>
          <p:cNvPr id="4" name="Picture 5">
            <a:extLst>
              <a:ext uri="{FF2B5EF4-FFF2-40B4-BE49-F238E27FC236}">
                <a16:creationId xmlns:a16="http://schemas.microsoft.com/office/drawing/2014/main" id="{9F61D32D-A7E4-42E3-8FEF-90736378E293}"/>
              </a:ext>
            </a:extLst>
          </p:cNvPr>
          <p:cNvPicPr>
            <a:picLocks noChangeAspect="1"/>
          </p:cNvPicPr>
          <p:nvPr/>
        </p:nvPicPr>
        <p:blipFill>
          <a:blip r:embed="rId5"/>
          <a:stretch>
            <a:fillRect/>
          </a:stretch>
        </p:blipFill>
        <p:spPr>
          <a:xfrm>
            <a:off x="6260306" y="275034"/>
            <a:ext cx="4160043" cy="5825728"/>
          </a:xfrm>
          <a:prstGeom prst="rect">
            <a:avLst/>
          </a:prstGeom>
        </p:spPr>
      </p:pic>
    </p:spTree>
    <p:extLst>
      <p:ext uri="{BB962C8B-B14F-4D97-AF65-F5344CB8AC3E}">
        <p14:creationId xmlns:p14="http://schemas.microsoft.com/office/powerpoint/2010/main" val="17543405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Graphical user interface&#10;&#10;Description automatically generated">
            <a:extLst>
              <a:ext uri="{FF2B5EF4-FFF2-40B4-BE49-F238E27FC236}">
                <a16:creationId xmlns:a16="http://schemas.microsoft.com/office/drawing/2014/main" id="{E7CBF81C-8A02-4F10-B9C0-2CF97F081CDA}"/>
              </a:ext>
            </a:extLst>
          </p:cNvPr>
          <p:cNvPicPr>
            <a:picLocks noChangeAspect="1"/>
          </p:cNvPicPr>
          <p:nvPr/>
        </p:nvPicPr>
        <p:blipFill>
          <a:blip r:embed="rId3"/>
          <a:stretch>
            <a:fillRect/>
          </a:stretch>
        </p:blipFill>
        <p:spPr>
          <a:xfrm>
            <a:off x="330994" y="488156"/>
            <a:ext cx="4469606" cy="2797968"/>
          </a:xfrm>
          <a:prstGeom prst="rect">
            <a:avLst/>
          </a:prstGeom>
        </p:spPr>
      </p:pic>
      <p:pic>
        <p:nvPicPr>
          <p:cNvPr id="3" name="Picture 3" descr="Graphical user interface&#10;&#10;Description automatically generated">
            <a:extLst>
              <a:ext uri="{FF2B5EF4-FFF2-40B4-BE49-F238E27FC236}">
                <a16:creationId xmlns:a16="http://schemas.microsoft.com/office/drawing/2014/main" id="{EFFF3572-FD44-4228-81B8-602668A6FCBD}"/>
              </a:ext>
            </a:extLst>
          </p:cNvPr>
          <p:cNvPicPr>
            <a:picLocks noChangeAspect="1"/>
          </p:cNvPicPr>
          <p:nvPr/>
        </p:nvPicPr>
        <p:blipFill>
          <a:blip r:embed="rId4"/>
          <a:stretch>
            <a:fillRect/>
          </a:stretch>
        </p:blipFill>
        <p:spPr>
          <a:xfrm>
            <a:off x="313134" y="3367352"/>
            <a:ext cx="4511278" cy="2814107"/>
          </a:xfrm>
          <a:prstGeom prst="rect">
            <a:avLst/>
          </a:prstGeom>
        </p:spPr>
      </p:pic>
      <p:pic>
        <p:nvPicPr>
          <p:cNvPr id="4" name="Picture 8">
            <a:extLst>
              <a:ext uri="{FF2B5EF4-FFF2-40B4-BE49-F238E27FC236}">
                <a16:creationId xmlns:a16="http://schemas.microsoft.com/office/drawing/2014/main" id="{41725BA7-EDD1-4DF7-A14C-67F1BE717D92}"/>
              </a:ext>
            </a:extLst>
          </p:cNvPr>
          <p:cNvPicPr>
            <a:picLocks noChangeAspect="1"/>
          </p:cNvPicPr>
          <p:nvPr/>
        </p:nvPicPr>
        <p:blipFill>
          <a:blip r:embed="rId5"/>
          <a:stretch>
            <a:fillRect/>
          </a:stretch>
        </p:blipFill>
        <p:spPr>
          <a:xfrm>
            <a:off x="6153150" y="198023"/>
            <a:ext cx="4511278" cy="4866517"/>
          </a:xfrm>
          <a:prstGeom prst="rect">
            <a:avLst/>
          </a:prstGeom>
        </p:spPr>
      </p:pic>
      <p:pic>
        <p:nvPicPr>
          <p:cNvPr id="9" name="Picture 9">
            <a:extLst>
              <a:ext uri="{FF2B5EF4-FFF2-40B4-BE49-F238E27FC236}">
                <a16:creationId xmlns:a16="http://schemas.microsoft.com/office/drawing/2014/main" id="{340960AB-E5AE-4B10-8574-0FED9751313E}"/>
              </a:ext>
            </a:extLst>
          </p:cNvPr>
          <p:cNvPicPr>
            <a:picLocks noChangeAspect="1"/>
          </p:cNvPicPr>
          <p:nvPr/>
        </p:nvPicPr>
        <p:blipFill>
          <a:blip r:embed="rId6"/>
          <a:stretch>
            <a:fillRect/>
          </a:stretch>
        </p:blipFill>
        <p:spPr>
          <a:xfrm>
            <a:off x="6153150" y="4876542"/>
            <a:ext cx="5445918" cy="1676913"/>
          </a:xfrm>
          <a:prstGeom prst="rect">
            <a:avLst/>
          </a:prstGeom>
        </p:spPr>
      </p:pic>
    </p:spTree>
    <p:extLst>
      <p:ext uri="{BB962C8B-B14F-4D97-AF65-F5344CB8AC3E}">
        <p14:creationId xmlns:p14="http://schemas.microsoft.com/office/powerpoint/2010/main" val="20119540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descr="A picture containing text, computer, computer, screenshot&#10;&#10;Description automatically generated">
            <a:extLst>
              <a:ext uri="{FF2B5EF4-FFF2-40B4-BE49-F238E27FC236}">
                <a16:creationId xmlns:a16="http://schemas.microsoft.com/office/drawing/2014/main" id="{47F3C27C-1CE5-49CD-8B80-9C04C620A1A3}"/>
              </a:ext>
            </a:extLst>
          </p:cNvPr>
          <p:cNvPicPr>
            <a:picLocks noChangeAspect="1"/>
          </p:cNvPicPr>
          <p:nvPr/>
        </p:nvPicPr>
        <p:blipFill>
          <a:blip r:embed="rId3"/>
          <a:stretch>
            <a:fillRect/>
          </a:stretch>
        </p:blipFill>
        <p:spPr>
          <a:xfrm>
            <a:off x="450056" y="433388"/>
            <a:ext cx="4273153" cy="2728912"/>
          </a:xfrm>
          <a:prstGeom prst="rect">
            <a:avLst/>
          </a:prstGeom>
        </p:spPr>
      </p:pic>
      <p:pic>
        <p:nvPicPr>
          <p:cNvPr id="6" name="Picture 6" descr="Graphical user interface&#10;&#10;Description automatically generated">
            <a:extLst>
              <a:ext uri="{FF2B5EF4-FFF2-40B4-BE49-F238E27FC236}">
                <a16:creationId xmlns:a16="http://schemas.microsoft.com/office/drawing/2014/main" id="{96E26423-848A-4B43-86A7-0B1B850A861F}"/>
              </a:ext>
            </a:extLst>
          </p:cNvPr>
          <p:cNvPicPr>
            <a:picLocks noChangeAspect="1"/>
          </p:cNvPicPr>
          <p:nvPr/>
        </p:nvPicPr>
        <p:blipFill>
          <a:blip r:embed="rId4"/>
          <a:stretch>
            <a:fillRect/>
          </a:stretch>
        </p:blipFill>
        <p:spPr>
          <a:xfrm>
            <a:off x="372665" y="3264429"/>
            <a:ext cx="4350544" cy="2734205"/>
          </a:xfrm>
          <a:prstGeom prst="rect">
            <a:avLst/>
          </a:prstGeom>
        </p:spPr>
      </p:pic>
      <p:pic>
        <p:nvPicPr>
          <p:cNvPr id="7" name="Picture 7">
            <a:extLst>
              <a:ext uri="{FF2B5EF4-FFF2-40B4-BE49-F238E27FC236}">
                <a16:creationId xmlns:a16="http://schemas.microsoft.com/office/drawing/2014/main" id="{05D69667-7458-4E22-91C2-ED7E3AB65A3A}"/>
              </a:ext>
            </a:extLst>
          </p:cNvPr>
          <p:cNvPicPr>
            <a:picLocks noChangeAspect="1"/>
          </p:cNvPicPr>
          <p:nvPr/>
        </p:nvPicPr>
        <p:blipFill>
          <a:blip r:embed="rId5"/>
          <a:stretch>
            <a:fillRect/>
          </a:stretch>
        </p:blipFill>
        <p:spPr>
          <a:xfrm>
            <a:off x="6129337" y="342543"/>
            <a:ext cx="4999434" cy="4172662"/>
          </a:xfrm>
          <a:prstGeom prst="rect">
            <a:avLst/>
          </a:prstGeom>
        </p:spPr>
      </p:pic>
    </p:spTree>
    <p:extLst>
      <p:ext uri="{BB962C8B-B14F-4D97-AF65-F5344CB8AC3E}">
        <p14:creationId xmlns:p14="http://schemas.microsoft.com/office/powerpoint/2010/main" val="9492747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AF937DC6-AE68-A342-A2BC-9978B7D2E28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36964" y="1602132"/>
            <a:ext cx="7107067" cy="4489291"/>
          </a:xfrm>
          <a:prstGeom prst="rect">
            <a:avLst/>
          </a:prstGeom>
        </p:spPr>
      </p:pic>
      <p:sp>
        <p:nvSpPr>
          <p:cNvPr id="2" name="TextBox 1">
            <a:extLst>
              <a:ext uri="{FF2B5EF4-FFF2-40B4-BE49-F238E27FC236}">
                <a16:creationId xmlns:a16="http://schemas.microsoft.com/office/drawing/2014/main" id="{D12BA924-B7DE-9142-8451-400CCD99846E}"/>
              </a:ext>
            </a:extLst>
          </p:cNvPr>
          <p:cNvSpPr txBox="1"/>
          <p:nvPr/>
        </p:nvSpPr>
        <p:spPr>
          <a:xfrm>
            <a:off x="2820857" y="6470070"/>
            <a:ext cx="6550286" cy="369332"/>
          </a:xfrm>
          <a:prstGeom prst="rect">
            <a:avLst/>
          </a:prstGeom>
          <a:noFill/>
        </p:spPr>
        <p:txBody>
          <a:bodyPr wrap="square" rtlCol="0">
            <a:spAutoFit/>
          </a:bodyPr>
          <a:lstStyle/>
          <a:p>
            <a:pPr algn="ctr"/>
            <a:r>
              <a:rPr lang="en-US" dirty="0">
                <a:solidFill>
                  <a:schemeClr val="bg1"/>
                </a:solidFill>
              </a:rPr>
              <a:t>What is QM2?</a:t>
            </a:r>
          </a:p>
        </p:txBody>
      </p:sp>
      <p:sp>
        <p:nvSpPr>
          <p:cNvPr id="13" name="TextBox 12">
            <a:extLst>
              <a:ext uri="{FF2B5EF4-FFF2-40B4-BE49-F238E27FC236}">
                <a16:creationId xmlns:a16="http://schemas.microsoft.com/office/drawing/2014/main" id="{E15D8839-8C57-7C43-8E15-CB601B632CFE}"/>
              </a:ext>
            </a:extLst>
          </p:cNvPr>
          <p:cNvSpPr txBox="1"/>
          <p:nvPr/>
        </p:nvSpPr>
        <p:spPr>
          <a:xfrm>
            <a:off x="-34447" y="437084"/>
            <a:ext cx="12070080" cy="1241622"/>
          </a:xfrm>
          <a:prstGeom prst="rect">
            <a:avLst/>
          </a:prstGeom>
          <a:noFill/>
        </p:spPr>
        <p:txBody>
          <a:bodyPr wrap="square" rtlCol="0">
            <a:spAutoFit/>
          </a:bodyPr>
          <a:lstStyle/>
          <a:p>
            <a:r>
              <a:rPr lang="en-US" sz="1867" b="1" i="1" dirty="0">
                <a:solidFill>
                  <a:schemeClr val="accent4"/>
                </a:solidFill>
                <a:cs typeface="Arial" panose="020B0604020202020204" pitchFamily="34" charset="0"/>
              </a:rPr>
              <a:t>Science Mission </a:t>
            </a:r>
            <a:r>
              <a:rPr lang="en-US" sz="1867" dirty="0">
                <a:solidFill>
                  <a:srgbClr val="C00000"/>
                </a:solidFill>
                <a:cs typeface="Arial" panose="020B0604020202020204" pitchFamily="34" charset="0"/>
              </a:rPr>
              <a:t>|</a:t>
            </a:r>
          </a:p>
          <a:p>
            <a:endParaRPr lang="en-US" sz="1867" dirty="0">
              <a:cs typeface="Arial" panose="020B0604020202020204" pitchFamily="34" charset="0"/>
            </a:endParaRPr>
          </a:p>
          <a:p>
            <a:endParaRPr lang="en-US" sz="1867" dirty="0">
              <a:cs typeface="Arial" panose="020B0604020202020204" pitchFamily="34" charset="0"/>
            </a:endParaRPr>
          </a:p>
          <a:p>
            <a:r>
              <a:rPr lang="en-US" sz="1867" b="1" i="1" dirty="0">
                <a:solidFill>
                  <a:schemeClr val="accent4"/>
                </a:solidFill>
                <a:cs typeface="Arial" panose="020B0604020202020204" pitchFamily="34" charset="0"/>
              </a:rPr>
              <a:t>Core Capabilities</a:t>
            </a:r>
            <a:r>
              <a:rPr lang="en-US" sz="1867" dirty="0">
                <a:solidFill>
                  <a:schemeClr val="accent4"/>
                </a:solidFill>
                <a:cs typeface="Arial" panose="020B0604020202020204" pitchFamily="34" charset="0"/>
              </a:rPr>
              <a:t> </a:t>
            </a:r>
            <a:r>
              <a:rPr lang="en-US" sz="1867" dirty="0">
                <a:solidFill>
                  <a:srgbClr val="C00000"/>
                </a:solidFill>
                <a:cs typeface="Arial" panose="020B0604020202020204" pitchFamily="34" charset="0"/>
              </a:rPr>
              <a:t>|</a:t>
            </a:r>
            <a:endParaRPr lang="en-US" sz="1867" b="1" dirty="0">
              <a:cs typeface="Arial" panose="020B0604020202020204" pitchFamily="34" charset="0"/>
            </a:endParaRPr>
          </a:p>
        </p:txBody>
      </p:sp>
      <p:sp>
        <p:nvSpPr>
          <p:cNvPr id="3" name="Rectangle 2">
            <a:extLst>
              <a:ext uri="{FF2B5EF4-FFF2-40B4-BE49-F238E27FC236}">
                <a16:creationId xmlns:a16="http://schemas.microsoft.com/office/drawing/2014/main" id="{CE0D401E-358A-1D4E-9F62-8C5B4B780409}"/>
              </a:ext>
            </a:extLst>
          </p:cNvPr>
          <p:cNvSpPr/>
          <p:nvPr/>
        </p:nvSpPr>
        <p:spPr>
          <a:xfrm>
            <a:off x="2111566" y="421385"/>
            <a:ext cx="9762933" cy="646331"/>
          </a:xfrm>
          <a:prstGeom prst="rect">
            <a:avLst/>
          </a:prstGeom>
        </p:spPr>
        <p:txBody>
          <a:bodyPr wrap="square">
            <a:spAutoFit/>
          </a:bodyPr>
          <a:lstStyle/>
          <a:p>
            <a:r>
              <a:rPr lang="en-US" dirty="0">
                <a:solidFill>
                  <a:schemeClr val="accent4"/>
                </a:solidFill>
                <a:cs typeface="Arial" panose="020B0604020202020204" pitchFamily="34" charset="0"/>
              </a:rPr>
              <a:t>Uncover intertwined quantum correlations of spins, charges, and orbitals, at low temperatures and spanning entire phase diagrams</a:t>
            </a:r>
          </a:p>
        </p:txBody>
      </p:sp>
      <p:sp>
        <p:nvSpPr>
          <p:cNvPr id="4" name="Rectangle 3">
            <a:extLst>
              <a:ext uri="{FF2B5EF4-FFF2-40B4-BE49-F238E27FC236}">
                <a16:creationId xmlns:a16="http://schemas.microsoft.com/office/drawing/2014/main" id="{84BC96E5-3C4E-E342-ACC7-1D41D40F7CC1}"/>
              </a:ext>
            </a:extLst>
          </p:cNvPr>
          <p:cNvSpPr/>
          <p:nvPr/>
        </p:nvSpPr>
        <p:spPr>
          <a:xfrm>
            <a:off x="2095569" y="1308599"/>
            <a:ext cx="9940064" cy="646331"/>
          </a:xfrm>
          <a:prstGeom prst="rect">
            <a:avLst/>
          </a:prstGeom>
        </p:spPr>
        <p:txBody>
          <a:bodyPr wrap="square">
            <a:spAutoFit/>
          </a:bodyPr>
          <a:lstStyle/>
          <a:p>
            <a:r>
              <a:rPr lang="en-US" dirty="0">
                <a:solidFill>
                  <a:schemeClr val="accent4"/>
                </a:solidFill>
                <a:cs typeface="Arial" panose="020B0604020202020204" pitchFamily="34" charset="0"/>
              </a:rPr>
              <a:t>High-throughput characterization of quantum materials in reciprocal space (“Q-space”), via both resonant and non-resonant scattering</a:t>
            </a:r>
            <a:endParaRPr lang="en-US" dirty="0">
              <a:solidFill>
                <a:schemeClr val="accent4"/>
              </a:solidFill>
            </a:endParaRPr>
          </a:p>
        </p:txBody>
      </p:sp>
      <p:pic>
        <p:nvPicPr>
          <p:cNvPr id="10" name="Picture 9">
            <a:extLst>
              <a:ext uri="{FF2B5EF4-FFF2-40B4-BE49-F238E27FC236}">
                <a16:creationId xmlns:a16="http://schemas.microsoft.com/office/drawing/2014/main" id="{61DFA150-2519-8742-997E-680DEA97F564}"/>
              </a:ext>
            </a:extLst>
          </p:cNvPr>
          <p:cNvPicPr>
            <a:picLocks noChangeAspect="1"/>
          </p:cNvPicPr>
          <p:nvPr/>
        </p:nvPicPr>
        <p:blipFill rotWithShape="1">
          <a:blip r:embed="rId4"/>
          <a:srcRect l="17463" r="21450" b="22262"/>
          <a:stretch/>
        </p:blipFill>
        <p:spPr>
          <a:xfrm>
            <a:off x="6343" y="2013425"/>
            <a:ext cx="3702942" cy="3641306"/>
          </a:xfrm>
          <a:prstGeom prst="rect">
            <a:avLst/>
          </a:prstGeom>
        </p:spPr>
      </p:pic>
      <p:pic>
        <p:nvPicPr>
          <p:cNvPr id="11" name="Picture 10" descr="A picture containing bicycle, indoor, miller&#10;&#10;Description automatically generated">
            <a:extLst>
              <a:ext uri="{FF2B5EF4-FFF2-40B4-BE49-F238E27FC236}">
                <a16:creationId xmlns:a16="http://schemas.microsoft.com/office/drawing/2014/main" id="{17D38584-702C-B146-89E2-7ACC77A27F86}"/>
              </a:ext>
            </a:extLst>
          </p:cNvPr>
          <p:cNvPicPr>
            <a:picLocks noChangeAspect="1"/>
          </p:cNvPicPr>
          <p:nvPr/>
        </p:nvPicPr>
        <p:blipFill rotWithShape="1">
          <a:blip r:embed="rId5"/>
          <a:srcRect l="21818" r="10708"/>
          <a:stretch/>
        </p:blipFill>
        <p:spPr>
          <a:xfrm rot="5400000">
            <a:off x="8339038" y="1810339"/>
            <a:ext cx="3641923" cy="4048095"/>
          </a:xfrm>
          <a:prstGeom prst="rect">
            <a:avLst/>
          </a:prstGeom>
        </p:spPr>
      </p:pic>
    </p:spTree>
    <p:extLst>
      <p:ext uri="{BB962C8B-B14F-4D97-AF65-F5344CB8AC3E}">
        <p14:creationId xmlns:p14="http://schemas.microsoft.com/office/powerpoint/2010/main" val="29862769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Box 22">
            <a:extLst>
              <a:ext uri="{FF2B5EF4-FFF2-40B4-BE49-F238E27FC236}">
                <a16:creationId xmlns:a16="http://schemas.microsoft.com/office/drawing/2014/main" id="{C033CFC3-2E15-6943-B861-6852E89ED80D}"/>
              </a:ext>
            </a:extLst>
          </p:cNvPr>
          <p:cNvSpPr txBox="1"/>
          <p:nvPr/>
        </p:nvSpPr>
        <p:spPr>
          <a:xfrm>
            <a:off x="2820857" y="6470070"/>
            <a:ext cx="6550286" cy="369332"/>
          </a:xfrm>
          <a:prstGeom prst="rect">
            <a:avLst/>
          </a:prstGeom>
          <a:noFill/>
        </p:spPr>
        <p:txBody>
          <a:bodyPr wrap="square" rtlCol="0">
            <a:spAutoFit/>
          </a:bodyPr>
          <a:lstStyle/>
          <a:p>
            <a:pPr algn="ctr"/>
            <a:r>
              <a:rPr lang="en-US" dirty="0">
                <a:solidFill>
                  <a:schemeClr val="bg1"/>
                </a:solidFill>
              </a:rPr>
              <a:t>What can QM2 do?</a:t>
            </a:r>
          </a:p>
        </p:txBody>
      </p:sp>
      <p:sp>
        <p:nvSpPr>
          <p:cNvPr id="5" name="TextBox 4">
            <a:extLst>
              <a:ext uri="{FF2B5EF4-FFF2-40B4-BE49-F238E27FC236}">
                <a16:creationId xmlns:a16="http://schemas.microsoft.com/office/drawing/2014/main" id="{660CEB9A-5C3C-8341-B425-96A8A226665E}"/>
              </a:ext>
            </a:extLst>
          </p:cNvPr>
          <p:cNvSpPr txBox="1"/>
          <p:nvPr/>
        </p:nvSpPr>
        <p:spPr>
          <a:xfrm>
            <a:off x="16556" y="563999"/>
            <a:ext cx="12121101" cy="369332"/>
          </a:xfrm>
          <a:prstGeom prst="rect">
            <a:avLst/>
          </a:prstGeom>
          <a:noFill/>
        </p:spPr>
        <p:txBody>
          <a:bodyPr wrap="square" rtlCol="0">
            <a:spAutoFit/>
          </a:bodyPr>
          <a:lstStyle/>
          <a:p>
            <a:r>
              <a:rPr lang="en-US" b="1" i="1" dirty="0">
                <a:solidFill>
                  <a:schemeClr val="accent4"/>
                </a:solidFill>
                <a:cs typeface="Arial" panose="020B0604020202020204" pitchFamily="34" charset="0"/>
              </a:rPr>
              <a:t>Core Capabilities</a:t>
            </a:r>
            <a:r>
              <a:rPr lang="en-US" dirty="0">
                <a:solidFill>
                  <a:schemeClr val="accent4"/>
                </a:solidFill>
                <a:cs typeface="Arial" panose="020B0604020202020204" pitchFamily="34" charset="0"/>
              </a:rPr>
              <a:t> </a:t>
            </a:r>
            <a:r>
              <a:rPr lang="en-US" dirty="0">
                <a:solidFill>
                  <a:srgbClr val="C00000"/>
                </a:solidFill>
                <a:cs typeface="Arial" panose="020B0604020202020204" pitchFamily="34" charset="0"/>
              </a:rPr>
              <a:t>|</a:t>
            </a:r>
            <a:r>
              <a:rPr lang="en-US" dirty="0">
                <a:solidFill>
                  <a:schemeClr val="accent4"/>
                </a:solidFill>
                <a:cs typeface="Arial" panose="020B0604020202020204" pitchFamily="34" charset="0"/>
              </a:rPr>
              <a:t> Mapping extensive regions of reciprocal space for single crystals and thin films </a:t>
            </a:r>
            <a:r>
              <a:rPr lang="en-US" dirty="0">
                <a:solidFill>
                  <a:srgbClr val="C00000"/>
                </a:solidFill>
                <a:cs typeface="Arial" panose="020B0604020202020204" pitchFamily="34" charset="0"/>
              </a:rPr>
              <a:t>|</a:t>
            </a:r>
            <a:r>
              <a:rPr lang="en-US" dirty="0">
                <a:solidFill>
                  <a:schemeClr val="accent4"/>
                </a:solidFill>
                <a:cs typeface="Arial" panose="020B0604020202020204" pitchFamily="34" charset="0"/>
              </a:rPr>
              <a:t> </a:t>
            </a:r>
            <a:endParaRPr lang="en-US" b="1" dirty="0">
              <a:solidFill>
                <a:schemeClr val="accent4"/>
              </a:solidFill>
              <a:cs typeface="Arial" panose="020B0604020202020204" pitchFamily="34" charset="0"/>
            </a:endParaRPr>
          </a:p>
        </p:txBody>
      </p:sp>
      <p:pic>
        <p:nvPicPr>
          <p:cNvPr id="6" name="Picture 5">
            <a:extLst>
              <a:ext uri="{FF2B5EF4-FFF2-40B4-BE49-F238E27FC236}">
                <a16:creationId xmlns:a16="http://schemas.microsoft.com/office/drawing/2014/main" id="{74573451-3BF2-E642-A628-0E2AA62576B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6868" y="1242746"/>
            <a:ext cx="7120099" cy="4497523"/>
          </a:xfrm>
          <a:prstGeom prst="rect">
            <a:avLst/>
          </a:prstGeom>
        </p:spPr>
      </p:pic>
      <p:sp>
        <p:nvSpPr>
          <p:cNvPr id="7" name="TextBox 6">
            <a:extLst>
              <a:ext uri="{FF2B5EF4-FFF2-40B4-BE49-F238E27FC236}">
                <a16:creationId xmlns:a16="http://schemas.microsoft.com/office/drawing/2014/main" id="{63553CDD-C9F5-564C-82E6-158E3188F9D8}"/>
              </a:ext>
            </a:extLst>
          </p:cNvPr>
          <p:cNvSpPr txBox="1"/>
          <p:nvPr/>
        </p:nvSpPr>
        <p:spPr>
          <a:xfrm>
            <a:off x="3010321" y="5806594"/>
            <a:ext cx="5963492" cy="338554"/>
          </a:xfrm>
          <a:prstGeom prst="rect">
            <a:avLst/>
          </a:prstGeom>
          <a:noFill/>
        </p:spPr>
        <p:txBody>
          <a:bodyPr wrap="none" rtlCol="0">
            <a:spAutoFit/>
          </a:bodyPr>
          <a:lstStyle/>
          <a:p>
            <a:r>
              <a:rPr lang="en-US" sz="1600" dirty="0">
                <a:solidFill>
                  <a:schemeClr val="accent4"/>
                </a:solidFill>
              </a:rPr>
              <a:t>HDRM</a:t>
            </a:r>
            <a:r>
              <a:rPr lang="en-US" sz="1600" dirty="0">
                <a:solidFill>
                  <a:srgbClr val="C00000"/>
                </a:solidFill>
              </a:rPr>
              <a:t> @</a:t>
            </a:r>
            <a:r>
              <a:rPr lang="en-US" sz="1600" dirty="0"/>
              <a:t> </a:t>
            </a:r>
            <a:r>
              <a:rPr lang="en-US" sz="1600" dirty="0">
                <a:solidFill>
                  <a:schemeClr val="accent4"/>
                </a:solidFill>
              </a:rPr>
              <a:t>ID4B – High Dynamic Range Mapping with Pilatus6M</a:t>
            </a:r>
          </a:p>
        </p:txBody>
      </p:sp>
      <p:sp>
        <p:nvSpPr>
          <p:cNvPr id="8" name="TextBox 7">
            <a:extLst>
              <a:ext uri="{FF2B5EF4-FFF2-40B4-BE49-F238E27FC236}">
                <a16:creationId xmlns:a16="http://schemas.microsoft.com/office/drawing/2014/main" id="{ED30AE08-09B0-EB44-8766-70DF7E536D9F}"/>
              </a:ext>
            </a:extLst>
          </p:cNvPr>
          <p:cNvSpPr txBox="1"/>
          <p:nvPr/>
        </p:nvSpPr>
        <p:spPr>
          <a:xfrm>
            <a:off x="5929750" y="1440869"/>
            <a:ext cx="6192982" cy="3970318"/>
          </a:xfrm>
          <a:prstGeom prst="rect">
            <a:avLst/>
          </a:prstGeom>
          <a:noFill/>
        </p:spPr>
        <p:txBody>
          <a:bodyPr wrap="square" rtlCol="0">
            <a:spAutoFit/>
          </a:bodyPr>
          <a:lstStyle/>
          <a:p>
            <a:r>
              <a:rPr lang="en-US" dirty="0">
                <a:solidFill>
                  <a:schemeClr val="accent4"/>
                </a:solidFill>
              </a:rPr>
              <a:t>&lt;QM&gt;</a:t>
            </a:r>
            <a:r>
              <a:rPr lang="en-US" baseline="30000" dirty="0">
                <a:solidFill>
                  <a:schemeClr val="accent4"/>
                </a:solidFill>
              </a:rPr>
              <a:t>2</a:t>
            </a:r>
            <a:r>
              <a:rPr lang="en-US" dirty="0">
                <a:solidFill>
                  <a:schemeClr val="accent4"/>
                </a:solidFill>
              </a:rPr>
              <a:t> makes about 30 million distinct Q-measurements per second, with simultaneous sensitivity to strong and weak scattering features. </a:t>
            </a:r>
          </a:p>
          <a:p>
            <a:endParaRPr lang="en-US" dirty="0">
              <a:solidFill>
                <a:schemeClr val="accent4"/>
              </a:solidFill>
            </a:endParaRPr>
          </a:p>
          <a:p>
            <a:r>
              <a:rPr lang="en-US" dirty="0">
                <a:solidFill>
                  <a:schemeClr val="accent4"/>
                </a:solidFill>
              </a:rPr>
              <a:t>Thousands of 2D images are collected during 360</a:t>
            </a:r>
            <a:r>
              <a:rPr lang="en-US" baseline="30000" dirty="0">
                <a:solidFill>
                  <a:schemeClr val="accent4"/>
                </a:solidFill>
              </a:rPr>
              <a:t>o</a:t>
            </a:r>
            <a:r>
              <a:rPr lang="en-US" dirty="0">
                <a:solidFill>
                  <a:schemeClr val="accent4"/>
                </a:solidFill>
              </a:rPr>
              <a:t> sample rotations. ~2x10</a:t>
            </a:r>
            <a:r>
              <a:rPr lang="en-US" baseline="30000" dirty="0">
                <a:solidFill>
                  <a:schemeClr val="accent4"/>
                </a:solidFill>
              </a:rPr>
              <a:t>10</a:t>
            </a:r>
            <a:r>
              <a:rPr lang="en-US" dirty="0">
                <a:solidFill>
                  <a:schemeClr val="accent4"/>
                </a:solidFill>
              </a:rPr>
              <a:t> Q measurements in a single temperature point. </a:t>
            </a:r>
          </a:p>
          <a:p>
            <a:endParaRPr lang="en-US" dirty="0">
              <a:solidFill>
                <a:schemeClr val="accent4"/>
              </a:solidFill>
            </a:endParaRPr>
          </a:p>
          <a:p>
            <a:r>
              <a:rPr lang="en-US" dirty="0">
                <a:solidFill>
                  <a:schemeClr val="accent4"/>
                </a:solidFill>
              </a:rPr>
              <a:t>We can study weak superstructures, local distortions, phonons, density waves, </a:t>
            </a:r>
            <a:r>
              <a:rPr lang="en-US" dirty="0" err="1">
                <a:solidFill>
                  <a:schemeClr val="accent4"/>
                </a:solidFill>
              </a:rPr>
              <a:t>etc</a:t>
            </a:r>
            <a:r>
              <a:rPr lang="en-US" dirty="0">
                <a:solidFill>
                  <a:schemeClr val="accent4"/>
                </a:solidFill>
              </a:rPr>
              <a:t>, at temperatures as low as T~3.5K.</a:t>
            </a:r>
          </a:p>
          <a:p>
            <a:endParaRPr lang="en-US" dirty="0">
              <a:solidFill>
                <a:schemeClr val="accent4"/>
              </a:solidFill>
            </a:endParaRPr>
          </a:p>
          <a:p>
            <a:r>
              <a:rPr lang="en-US" dirty="0">
                <a:solidFill>
                  <a:schemeClr val="accent4"/>
                </a:solidFill>
              </a:rPr>
              <a:t>Data challenges are significant, but information content is unprecedented.</a:t>
            </a:r>
          </a:p>
        </p:txBody>
      </p:sp>
    </p:spTree>
    <p:extLst>
      <p:ext uri="{BB962C8B-B14F-4D97-AF65-F5344CB8AC3E}">
        <p14:creationId xmlns:p14="http://schemas.microsoft.com/office/powerpoint/2010/main" val="8939681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Box 22">
            <a:extLst>
              <a:ext uri="{FF2B5EF4-FFF2-40B4-BE49-F238E27FC236}">
                <a16:creationId xmlns:a16="http://schemas.microsoft.com/office/drawing/2014/main" id="{C033CFC3-2E15-6943-B861-6852E89ED80D}"/>
              </a:ext>
            </a:extLst>
          </p:cNvPr>
          <p:cNvSpPr txBox="1"/>
          <p:nvPr/>
        </p:nvSpPr>
        <p:spPr>
          <a:xfrm>
            <a:off x="2820857" y="6470070"/>
            <a:ext cx="6550286" cy="369332"/>
          </a:xfrm>
          <a:prstGeom prst="rect">
            <a:avLst/>
          </a:prstGeom>
          <a:noFill/>
        </p:spPr>
        <p:txBody>
          <a:bodyPr wrap="square" rtlCol="0">
            <a:spAutoFit/>
          </a:bodyPr>
          <a:lstStyle/>
          <a:p>
            <a:pPr algn="ctr"/>
            <a:r>
              <a:rPr lang="en-US" dirty="0">
                <a:solidFill>
                  <a:schemeClr val="bg1"/>
                </a:solidFill>
              </a:rPr>
              <a:t>What can QM2 do?</a:t>
            </a:r>
          </a:p>
        </p:txBody>
      </p:sp>
      <p:sp>
        <p:nvSpPr>
          <p:cNvPr id="3" name="TextBox 2">
            <a:extLst>
              <a:ext uri="{FF2B5EF4-FFF2-40B4-BE49-F238E27FC236}">
                <a16:creationId xmlns:a16="http://schemas.microsoft.com/office/drawing/2014/main" id="{BF1713E4-7443-1D43-B242-A2E9B3BC94E7}"/>
              </a:ext>
            </a:extLst>
          </p:cNvPr>
          <p:cNvSpPr txBox="1"/>
          <p:nvPr/>
        </p:nvSpPr>
        <p:spPr>
          <a:xfrm>
            <a:off x="4393257" y="57827"/>
            <a:ext cx="2479538" cy="707886"/>
          </a:xfrm>
          <a:prstGeom prst="rect">
            <a:avLst/>
          </a:prstGeom>
          <a:noFill/>
          <a:ln>
            <a:noFill/>
          </a:ln>
        </p:spPr>
        <p:txBody>
          <a:bodyPr wrap="square" rtlCol="0">
            <a:spAutoFit/>
          </a:bodyPr>
          <a:lstStyle/>
          <a:p>
            <a:pPr algn="ctr"/>
            <a:r>
              <a:rPr lang="en-US" sz="2000" dirty="0">
                <a:solidFill>
                  <a:schemeClr val="accent4"/>
                </a:solidFill>
              </a:rPr>
              <a:t>3.5K-300K Cryostat</a:t>
            </a:r>
          </a:p>
        </p:txBody>
      </p:sp>
      <p:pic>
        <p:nvPicPr>
          <p:cNvPr id="4" name="Picture 3">
            <a:extLst>
              <a:ext uri="{FF2B5EF4-FFF2-40B4-BE49-F238E27FC236}">
                <a16:creationId xmlns:a16="http://schemas.microsoft.com/office/drawing/2014/main" id="{53EF9ED1-DFAA-E640-B0B5-76619055289F}"/>
              </a:ext>
            </a:extLst>
          </p:cNvPr>
          <p:cNvPicPr>
            <a:picLocks noChangeAspect="1"/>
          </p:cNvPicPr>
          <p:nvPr/>
        </p:nvPicPr>
        <p:blipFill rotWithShape="1">
          <a:blip r:embed="rId3">
            <a:extLst>
              <a:ext uri="{28A0092B-C50C-407E-A947-70E740481C1C}">
                <a14:useLocalDpi xmlns:a14="http://schemas.microsoft.com/office/drawing/2010/main"/>
              </a:ext>
            </a:extLst>
          </a:blip>
          <a:srcRect l="21722" r="48577"/>
          <a:stretch/>
        </p:blipFill>
        <p:spPr>
          <a:xfrm>
            <a:off x="4383723" y="443206"/>
            <a:ext cx="2535555" cy="5689785"/>
          </a:xfrm>
          <a:prstGeom prst="rect">
            <a:avLst/>
          </a:prstGeom>
        </p:spPr>
      </p:pic>
      <p:pic>
        <p:nvPicPr>
          <p:cNvPr id="5" name="Picture 4" descr="A close-up of a machine&#10;&#10;Description automatically generated with medium confidence">
            <a:extLst>
              <a:ext uri="{FF2B5EF4-FFF2-40B4-BE49-F238E27FC236}">
                <a16:creationId xmlns:a16="http://schemas.microsoft.com/office/drawing/2014/main" id="{BEDEEC3F-1092-804E-B8C5-61F79B14B503}"/>
              </a:ext>
            </a:extLst>
          </p:cNvPr>
          <p:cNvPicPr>
            <a:picLocks noChangeAspect="1"/>
          </p:cNvPicPr>
          <p:nvPr/>
        </p:nvPicPr>
        <p:blipFill>
          <a:blip r:embed="rId4"/>
          <a:stretch>
            <a:fillRect/>
          </a:stretch>
        </p:blipFill>
        <p:spPr>
          <a:xfrm rot="5400000">
            <a:off x="-183052" y="1685161"/>
            <a:ext cx="4684105" cy="3513079"/>
          </a:xfrm>
          <a:prstGeom prst="rect">
            <a:avLst/>
          </a:prstGeom>
        </p:spPr>
      </p:pic>
      <p:sp>
        <p:nvSpPr>
          <p:cNvPr id="7" name="TextBox 6">
            <a:extLst>
              <a:ext uri="{FF2B5EF4-FFF2-40B4-BE49-F238E27FC236}">
                <a16:creationId xmlns:a16="http://schemas.microsoft.com/office/drawing/2014/main" id="{5080358A-E76B-E24C-99C5-546476406490}"/>
              </a:ext>
            </a:extLst>
          </p:cNvPr>
          <p:cNvSpPr txBox="1"/>
          <p:nvPr/>
        </p:nvSpPr>
        <p:spPr>
          <a:xfrm>
            <a:off x="729306" y="705527"/>
            <a:ext cx="3000241" cy="707886"/>
          </a:xfrm>
          <a:prstGeom prst="rect">
            <a:avLst/>
          </a:prstGeom>
          <a:noFill/>
          <a:ln>
            <a:noFill/>
          </a:ln>
        </p:spPr>
        <p:txBody>
          <a:bodyPr wrap="square" rtlCol="0">
            <a:spAutoFit/>
          </a:bodyPr>
          <a:lstStyle/>
          <a:p>
            <a:pPr algn="ctr"/>
            <a:r>
              <a:rPr lang="en-US" sz="2000" dirty="0">
                <a:solidFill>
                  <a:schemeClr val="accent4"/>
                </a:solidFill>
              </a:rPr>
              <a:t>11K-500K </a:t>
            </a:r>
            <a:r>
              <a:rPr lang="en-US" sz="2000" dirty="0" err="1">
                <a:solidFill>
                  <a:schemeClr val="accent4"/>
                </a:solidFill>
              </a:rPr>
              <a:t>Cryostream</a:t>
            </a:r>
            <a:endParaRPr lang="en-US" sz="2000" dirty="0">
              <a:solidFill>
                <a:schemeClr val="accent4"/>
              </a:solidFill>
            </a:endParaRPr>
          </a:p>
        </p:txBody>
      </p:sp>
      <p:pic>
        <p:nvPicPr>
          <p:cNvPr id="8" name="Picture 7">
            <a:extLst>
              <a:ext uri="{FF2B5EF4-FFF2-40B4-BE49-F238E27FC236}">
                <a16:creationId xmlns:a16="http://schemas.microsoft.com/office/drawing/2014/main" id="{938A14C6-3C73-3E49-8809-577D144CB17B}"/>
              </a:ext>
            </a:extLst>
          </p:cNvPr>
          <p:cNvPicPr>
            <a:picLocks noChangeAspect="1"/>
          </p:cNvPicPr>
          <p:nvPr/>
        </p:nvPicPr>
        <p:blipFill>
          <a:blip r:embed="rId5"/>
          <a:stretch>
            <a:fillRect/>
          </a:stretch>
        </p:blipFill>
        <p:spPr>
          <a:xfrm>
            <a:off x="7356407" y="1743481"/>
            <a:ext cx="4618182" cy="3463636"/>
          </a:xfrm>
          <a:prstGeom prst="rect">
            <a:avLst/>
          </a:prstGeom>
        </p:spPr>
      </p:pic>
      <p:sp>
        <p:nvSpPr>
          <p:cNvPr id="9" name="TextBox 8">
            <a:extLst>
              <a:ext uri="{FF2B5EF4-FFF2-40B4-BE49-F238E27FC236}">
                <a16:creationId xmlns:a16="http://schemas.microsoft.com/office/drawing/2014/main" id="{078FF109-1268-164F-AFEA-B90CEC5A5C15}"/>
              </a:ext>
            </a:extLst>
          </p:cNvPr>
          <p:cNvSpPr txBox="1"/>
          <p:nvPr/>
        </p:nvSpPr>
        <p:spPr>
          <a:xfrm>
            <a:off x="7968306" y="1340527"/>
            <a:ext cx="3000241" cy="707886"/>
          </a:xfrm>
          <a:prstGeom prst="rect">
            <a:avLst/>
          </a:prstGeom>
          <a:noFill/>
          <a:ln>
            <a:noFill/>
          </a:ln>
        </p:spPr>
        <p:txBody>
          <a:bodyPr wrap="square" rtlCol="0">
            <a:spAutoFit/>
          </a:bodyPr>
          <a:lstStyle/>
          <a:p>
            <a:pPr algn="ctr"/>
            <a:r>
              <a:rPr lang="en-US" sz="2000" dirty="0">
                <a:solidFill>
                  <a:schemeClr val="accent4"/>
                </a:solidFill>
              </a:rPr>
              <a:t>UHV X-ray Chamber</a:t>
            </a:r>
          </a:p>
        </p:txBody>
      </p:sp>
    </p:spTree>
    <p:extLst>
      <p:ext uri="{BB962C8B-B14F-4D97-AF65-F5344CB8AC3E}">
        <p14:creationId xmlns:p14="http://schemas.microsoft.com/office/powerpoint/2010/main" val="33863311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60CEB9A-5C3C-8341-B425-96A8A226665E}"/>
              </a:ext>
            </a:extLst>
          </p:cNvPr>
          <p:cNvSpPr txBox="1"/>
          <p:nvPr/>
        </p:nvSpPr>
        <p:spPr>
          <a:xfrm>
            <a:off x="16556" y="563999"/>
            <a:ext cx="12121101" cy="369332"/>
          </a:xfrm>
          <a:prstGeom prst="rect">
            <a:avLst/>
          </a:prstGeom>
          <a:noFill/>
        </p:spPr>
        <p:txBody>
          <a:bodyPr wrap="square" rtlCol="0">
            <a:spAutoFit/>
          </a:bodyPr>
          <a:lstStyle/>
          <a:p>
            <a:r>
              <a:rPr lang="en-US" b="1" i="1" dirty="0">
                <a:solidFill>
                  <a:schemeClr val="accent4"/>
                </a:solidFill>
                <a:cs typeface="Arial" panose="020B0604020202020204" pitchFamily="34" charset="0"/>
              </a:rPr>
              <a:t>Challenges </a:t>
            </a:r>
            <a:r>
              <a:rPr lang="en-US" dirty="0">
                <a:solidFill>
                  <a:srgbClr val="C00000"/>
                </a:solidFill>
                <a:cs typeface="Arial" panose="020B0604020202020204" pitchFamily="34" charset="0"/>
              </a:rPr>
              <a:t>|</a:t>
            </a:r>
            <a:r>
              <a:rPr lang="en-US" dirty="0">
                <a:solidFill>
                  <a:schemeClr val="accent4"/>
                </a:solidFill>
                <a:cs typeface="Arial" panose="020B0604020202020204" pitchFamily="34" charset="0"/>
              </a:rPr>
              <a:t> Need tools to predict coverage before scanning, and tools to monitor digitized signals </a:t>
            </a:r>
            <a:r>
              <a:rPr lang="en-US" dirty="0">
                <a:solidFill>
                  <a:srgbClr val="C00000"/>
                </a:solidFill>
                <a:cs typeface="Arial" panose="020B0604020202020204" pitchFamily="34" charset="0"/>
              </a:rPr>
              <a:t>|</a:t>
            </a:r>
            <a:r>
              <a:rPr lang="en-US" dirty="0">
                <a:solidFill>
                  <a:schemeClr val="accent4"/>
                </a:solidFill>
                <a:cs typeface="Arial" panose="020B0604020202020204" pitchFamily="34" charset="0"/>
              </a:rPr>
              <a:t> </a:t>
            </a:r>
            <a:endParaRPr lang="en-US" b="1" dirty="0">
              <a:solidFill>
                <a:schemeClr val="accent4"/>
              </a:solidFill>
              <a:cs typeface="Arial" panose="020B0604020202020204" pitchFamily="34" charset="0"/>
            </a:endParaRPr>
          </a:p>
        </p:txBody>
      </p:sp>
      <p:sp>
        <p:nvSpPr>
          <p:cNvPr id="8" name="TextBox 7">
            <a:extLst>
              <a:ext uri="{FF2B5EF4-FFF2-40B4-BE49-F238E27FC236}">
                <a16:creationId xmlns:a16="http://schemas.microsoft.com/office/drawing/2014/main" id="{ED30AE08-09B0-EB44-8766-70DF7E536D9F}"/>
              </a:ext>
            </a:extLst>
          </p:cNvPr>
          <p:cNvSpPr txBox="1"/>
          <p:nvPr/>
        </p:nvSpPr>
        <p:spPr>
          <a:xfrm>
            <a:off x="215900" y="1440869"/>
            <a:ext cx="11805232" cy="2308324"/>
          </a:xfrm>
          <a:prstGeom prst="rect">
            <a:avLst/>
          </a:prstGeom>
          <a:noFill/>
        </p:spPr>
        <p:txBody>
          <a:bodyPr wrap="square" rtlCol="0">
            <a:spAutoFit/>
          </a:bodyPr>
          <a:lstStyle/>
          <a:p>
            <a:r>
              <a:rPr lang="en-US" b="1" dirty="0">
                <a:solidFill>
                  <a:schemeClr val="accent4"/>
                </a:solidFill>
              </a:rPr>
              <a:t>Challenge (1) </a:t>
            </a:r>
            <a:r>
              <a:rPr lang="en-US" dirty="0">
                <a:solidFill>
                  <a:schemeClr val="accent4"/>
                </a:solidFill>
              </a:rPr>
              <a:t>Users want to know how to choose a range of crystal angles to scan that will cover the range of “reciprocal space” they are interested in. The planning code has to run much faster than the conversion code (takes ~ 3 hours).</a:t>
            </a:r>
          </a:p>
          <a:p>
            <a:endParaRPr lang="en-US" dirty="0">
              <a:solidFill>
                <a:schemeClr val="accent4"/>
              </a:solidFill>
            </a:endParaRPr>
          </a:p>
          <a:p>
            <a:endParaRPr lang="en-US" dirty="0">
              <a:solidFill>
                <a:schemeClr val="accent4"/>
              </a:solidFill>
            </a:endParaRPr>
          </a:p>
          <a:p>
            <a:r>
              <a:rPr lang="en-US" b="1" dirty="0">
                <a:solidFill>
                  <a:schemeClr val="accent4"/>
                </a:solidFill>
              </a:rPr>
              <a:t>Challenge (2)</a:t>
            </a:r>
            <a:r>
              <a:rPr lang="en-US" dirty="0">
                <a:solidFill>
                  <a:schemeClr val="accent4"/>
                </a:solidFill>
              </a:rPr>
              <a:t> Many of the signals we care about during rapid “fly-scanning” are digitized signals from the particle accelerator or other experimental equipment (temperatures, pressures, etc.) We don’t have a way to monitor these digital signals (known as EPICS PVs) during </a:t>
            </a:r>
            <a:r>
              <a:rPr lang="en-US" dirty="0" err="1">
                <a:solidFill>
                  <a:schemeClr val="accent4"/>
                </a:solidFill>
              </a:rPr>
              <a:t>flyscans</a:t>
            </a:r>
            <a:r>
              <a:rPr lang="en-US" dirty="0">
                <a:solidFill>
                  <a:schemeClr val="accent4"/>
                </a:solidFill>
              </a:rPr>
              <a:t>. </a:t>
            </a:r>
          </a:p>
        </p:txBody>
      </p:sp>
    </p:spTree>
    <p:extLst>
      <p:ext uri="{BB962C8B-B14F-4D97-AF65-F5344CB8AC3E}">
        <p14:creationId xmlns:p14="http://schemas.microsoft.com/office/powerpoint/2010/main" val="28679484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60CEB9A-5C3C-8341-B425-96A8A226665E}"/>
              </a:ext>
            </a:extLst>
          </p:cNvPr>
          <p:cNvSpPr txBox="1"/>
          <p:nvPr/>
        </p:nvSpPr>
        <p:spPr>
          <a:xfrm>
            <a:off x="16556" y="563999"/>
            <a:ext cx="12121101" cy="369332"/>
          </a:xfrm>
          <a:prstGeom prst="rect">
            <a:avLst/>
          </a:prstGeom>
          <a:noFill/>
        </p:spPr>
        <p:txBody>
          <a:bodyPr wrap="square" rtlCol="0">
            <a:spAutoFit/>
          </a:bodyPr>
          <a:lstStyle/>
          <a:p>
            <a:r>
              <a:rPr lang="en-US" b="1" i="1" dirty="0">
                <a:solidFill>
                  <a:schemeClr val="accent4"/>
                </a:solidFill>
                <a:cs typeface="Arial" panose="020B0604020202020204" pitchFamily="34" charset="0"/>
              </a:rPr>
              <a:t>Challenges </a:t>
            </a:r>
            <a:r>
              <a:rPr lang="en-US" dirty="0">
                <a:solidFill>
                  <a:srgbClr val="C00000"/>
                </a:solidFill>
                <a:cs typeface="Arial" panose="020B0604020202020204" pitchFamily="34" charset="0"/>
              </a:rPr>
              <a:t>|</a:t>
            </a:r>
            <a:r>
              <a:rPr lang="en-US" dirty="0">
                <a:solidFill>
                  <a:schemeClr val="accent4"/>
                </a:solidFill>
                <a:cs typeface="Arial" panose="020B0604020202020204" pitchFamily="34" charset="0"/>
              </a:rPr>
              <a:t> Need tools to predict coverage before scanning, and tools to monitor digitized signals </a:t>
            </a:r>
            <a:r>
              <a:rPr lang="en-US" dirty="0">
                <a:solidFill>
                  <a:srgbClr val="C00000"/>
                </a:solidFill>
                <a:cs typeface="Arial" panose="020B0604020202020204" pitchFamily="34" charset="0"/>
              </a:rPr>
              <a:t>|</a:t>
            </a:r>
            <a:r>
              <a:rPr lang="en-US" dirty="0">
                <a:solidFill>
                  <a:schemeClr val="accent4"/>
                </a:solidFill>
                <a:cs typeface="Arial" panose="020B0604020202020204" pitchFamily="34" charset="0"/>
              </a:rPr>
              <a:t> </a:t>
            </a:r>
            <a:endParaRPr lang="en-US" b="1" dirty="0">
              <a:solidFill>
                <a:schemeClr val="accent4"/>
              </a:solidFill>
              <a:cs typeface="Arial" panose="020B0604020202020204" pitchFamily="34" charset="0"/>
            </a:endParaRPr>
          </a:p>
        </p:txBody>
      </p:sp>
      <p:sp>
        <p:nvSpPr>
          <p:cNvPr id="8" name="TextBox 7">
            <a:extLst>
              <a:ext uri="{FF2B5EF4-FFF2-40B4-BE49-F238E27FC236}">
                <a16:creationId xmlns:a16="http://schemas.microsoft.com/office/drawing/2014/main" id="{ED30AE08-09B0-EB44-8766-70DF7E536D9F}"/>
              </a:ext>
            </a:extLst>
          </p:cNvPr>
          <p:cNvSpPr txBox="1"/>
          <p:nvPr/>
        </p:nvSpPr>
        <p:spPr>
          <a:xfrm>
            <a:off x="215900" y="1440869"/>
            <a:ext cx="11805232" cy="1200329"/>
          </a:xfrm>
          <a:prstGeom prst="rect">
            <a:avLst/>
          </a:prstGeom>
          <a:noFill/>
        </p:spPr>
        <p:txBody>
          <a:bodyPr wrap="square" rtlCol="0">
            <a:spAutoFit/>
          </a:bodyPr>
          <a:lstStyle/>
          <a:p>
            <a:r>
              <a:rPr lang="en-US" b="1" dirty="0">
                <a:solidFill>
                  <a:schemeClr val="accent4"/>
                </a:solidFill>
              </a:rPr>
              <a:t>Challenge (1) </a:t>
            </a:r>
            <a:r>
              <a:rPr lang="en-US" dirty="0">
                <a:solidFill>
                  <a:schemeClr val="accent4"/>
                </a:solidFill>
              </a:rPr>
              <a:t>Users want to know how to choose a range of crystal angles to scan that will cover the range of “reciprocal space” they are interested in. The planning code has to run much faster than the conversion code (takes ~ 3 hours).</a:t>
            </a:r>
          </a:p>
          <a:p>
            <a:r>
              <a:rPr lang="en-US" dirty="0">
                <a:solidFill>
                  <a:schemeClr val="accent4"/>
                </a:solidFill>
              </a:rPr>
              <a:t>			</a:t>
            </a:r>
            <a:r>
              <a:rPr lang="en-US" b="1" dirty="0">
                <a:solidFill>
                  <a:schemeClr val="accent4"/>
                </a:solidFill>
              </a:rPr>
              <a:t>Cristian’s Project</a:t>
            </a:r>
            <a:endParaRPr lang="en-US" dirty="0">
              <a:solidFill>
                <a:schemeClr val="accent4"/>
              </a:solidFill>
            </a:endParaRPr>
          </a:p>
        </p:txBody>
      </p:sp>
    </p:spTree>
    <p:extLst>
      <p:ext uri="{BB962C8B-B14F-4D97-AF65-F5344CB8AC3E}">
        <p14:creationId xmlns:p14="http://schemas.microsoft.com/office/powerpoint/2010/main" val="40731729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B8EEB31-CE3C-4A68-A8E9-BE76FFA268C7}"/>
              </a:ext>
            </a:extLst>
          </p:cNvPr>
          <p:cNvSpPr txBox="1"/>
          <p:nvPr/>
        </p:nvSpPr>
        <p:spPr>
          <a:xfrm>
            <a:off x="372533" y="635000"/>
            <a:ext cx="4699000" cy="5078313"/>
          </a:xfrm>
          <a:prstGeom prst="rect">
            <a:avLst/>
          </a:prstGeom>
          <a:noFill/>
        </p:spPr>
        <p:txBody>
          <a:bodyPr wrap="square" rtlCol="0">
            <a:spAutoFit/>
          </a:bodyPr>
          <a:lstStyle/>
          <a:p>
            <a:pPr marL="285750" indent="-285750">
              <a:buFont typeface="Arial" panose="020B0604020202020204" pitchFamily="34" charset="0"/>
              <a:buChar char="•"/>
            </a:pPr>
            <a:r>
              <a:rPr lang="en-US" dirty="0"/>
              <a:t>A lot of my experience has been understanding the concepts behind the code I will have to write</a:t>
            </a:r>
          </a:p>
          <a:p>
            <a:pPr marL="285750" indent="-285750">
              <a:buFont typeface="Arial" panose="020B0604020202020204" pitchFamily="34" charset="0"/>
              <a:buChar char="•"/>
            </a:pPr>
            <a:r>
              <a:rPr lang="en-US" dirty="0"/>
              <a:t>The way that I am currently coding the planning tool is as a function within the conversion code </a:t>
            </a:r>
          </a:p>
          <a:p>
            <a:pPr marL="285750" indent="-285750">
              <a:buFont typeface="Arial" panose="020B0604020202020204" pitchFamily="34" charset="0"/>
              <a:buChar char="•"/>
            </a:pPr>
            <a:r>
              <a:rPr lang="en-US" dirty="0"/>
              <a:t>As of right now it takes in a stack file that holds the data points of the angle orientations including phi</a:t>
            </a:r>
          </a:p>
          <a:p>
            <a:pPr marL="285750" indent="-285750">
              <a:buFont typeface="Arial" panose="020B0604020202020204" pitchFamily="34" charset="0"/>
              <a:buChar char="•"/>
            </a:pPr>
            <a:r>
              <a:rPr lang="en-US" dirty="0"/>
              <a:t>For each of these phi angle points, it tracks the range of the HKL values</a:t>
            </a:r>
          </a:p>
          <a:p>
            <a:pPr marL="285750" indent="-285750">
              <a:buFont typeface="Arial" panose="020B0604020202020204" pitchFamily="34" charset="0"/>
              <a:buChar char="•"/>
            </a:pPr>
            <a:r>
              <a:rPr lang="en-US" dirty="0"/>
              <a:t>With this, users can now have confidence before hand that the detector will cover the entire range of reciprocal space that they will need</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p:txBody>
      </p:sp>
      <p:pic>
        <p:nvPicPr>
          <p:cNvPr id="5" name="Picture 4" descr="Graphical user interface, text, application&#10;&#10;Description automatically generated">
            <a:extLst>
              <a:ext uri="{FF2B5EF4-FFF2-40B4-BE49-F238E27FC236}">
                <a16:creationId xmlns:a16="http://schemas.microsoft.com/office/drawing/2014/main" id="{964E5F94-2E2A-4D2C-A08B-EEDB6C794BCF}"/>
              </a:ext>
            </a:extLst>
          </p:cNvPr>
          <p:cNvPicPr>
            <a:picLocks noChangeAspect="1"/>
          </p:cNvPicPr>
          <p:nvPr/>
        </p:nvPicPr>
        <p:blipFill rotWithShape="1">
          <a:blip r:embed="rId2"/>
          <a:srcRect t="6667" b="6667"/>
          <a:stretch/>
        </p:blipFill>
        <p:spPr>
          <a:xfrm>
            <a:off x="5071533" y="389466"/>
            <a:ext cx="6574367" cy="5943600"/>
          </a:xfrm>
          <a:prstGeom prst="rect">
            <a:avLst/>
          </a:prstGeom>
        </p:spPr>
      </p:pic>
    </p:spTree>
    <p:extLst>
      <p:ext uri="{BB962C8B-B14F-4D97-AF65-F5344CB8AC3E}">
        <p14:creationId xmlns:p14="http://schemas.microsoft.com/office/powerpoint/2010/main" val="24221770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10;&#10;Description automatically generated">
            <a:extLst>
              <a:ext uri="{FF2B5EF4-FFF2-40B4-BE49-F238E27FC236}">
                <a16:creationId xmlns:a16="http://schemas.microsoft.com/office/drawing/2014/main" id="{8D7C3315-7101-4646-A09D-5D19E39D4C91}"/>
              </a:ext>
            </a:extLst>
          </p:cNvPr>
          <p:cNvPicPr>
            <a:picLocks noChangeAspect="1"/>
          </p:cNvPicPr>
          <p:nvPr/>
        </p:nvPicPr>
        <p:blipFill>
          <a:blip r:embed="rId2"/>
          <a:stretch>
            <a:fillRect/>
          </a:stretch>
        </p:blipFill>
        <p:spPr>
          <a:xfrm>
            <a:off x="177800" y="566842"/>
            <a:ext cx="11506200" cy="5564933"/>
          </a:xfrm>
          <a:prstGeom prst="rect">
            <a:avLst/>
          </a:prstGeom>
        </p:spPr>
      </p:pic>
    </p:spTree>
    <p:extLst>
      <p:ext uri="{BB962C8B-B14F-4D97-AF65-F5344CB8AC3E}">
        <p14:creationId xmlns:p14="http://schemas.microsoft.com/office/powerpoint/2010/main" val="26777778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60CEB9A-5C3C-8341-B425-96A8A226665E}"/>
              </a:ext>
            </a:extLst>
          </p:cNvPr>
          <p:cNvSpPr txBox="1"/>
          <p:nvPr/>
        </p:nvSpPr>
        <p:spPr>
          <a:xfrm>
            <a:off x="16556" y="563999"/>
            <a:ext cx="12121101" cy="369332"/>
          </a:xfrm>
          <a:prstGeom prst="rect">
            <a:avLst/>
          </a:prstGeom>
          <a:noFill/>
        </p:spPr>
        <p:txBody>
          <a:bodyPr wrap="square" rtlCol="0">
            <a:spAutoFit/>
          </a:bodyPr>
          <a:lstStyle/>
          <a:p>
            <a:r>
              <a:rPr lang="en-US" b="1" i="1" dirty="0">
                <a:solidFill>
                  <a:schemeClr val="accent4"/>
                </a:solidFill>
                <a:cs typeface="Arial" panose="020B0604020202020204" pitchFamily="34" charset="0"/>
              </a:rPr>
              <a:t>Challenges </a:t>
            </a:r>
            <a:r>
              <a:rPr lang="en-US" dirty="0">
                <a:solidFill>
                  <a:srgbClr val="C00000"/>
                </a:solidFill>
                <a:cs typeface="Arial" panose="020B0604020202020204" pitchFamily="34" charset="0"/>
              </a:rPr>
              <a:t>|</a:t>
            </a:r>
            <a:r>
              <a:rPr lang="en-US" dirty="0">
                <a:solidFill>
                  <a:schemeClr val="accent4"/>
                </a:solidFill>
                <a:cs typeface="Arial" panose="020B0604020202020204" pitchFamily="34" charset="0"/>
              </a:rPr>
              <a:t> Need tools to predict coverage before scanning, and tools to monitor digitized signals </a:t>
            </a:r>
            <a:r>
              <a:rPr lang="en-US" dirty="0">
                <a:solidFill>
                  <a:srgbClr val="C00000"/>
                </a:solidFill>
                <a:cs typeface="Arial" panose="020B0604020202020204" pitchFamily="34" charset="0"/>
              </a:rPr>
              <a:t>|</a:t>
            </a:r>
            <a:r>
              <a:rPr lang="en-US" dirty="0">
                <a:solidFill>
                  <a:schemeClr val="accent4"/>
                </a:solidFill>
                <a:cs typeface="Arial" panose="020B0604020202020204" pitchFamily="34" charset="0"/>
              </a:rPr>
              <a:t> </a:t>
            </a:r>
            <a:endParaRPr lang="en-US" b="1" dirty="0">
              <a:solidFill>
                <a:schemeClr val="accent4"/>
              </a:solidFill>
              <a:cs typeface="Arial" panose="020B0604020202020204" pitchFamily="34" charset="0"/>
            </a:endParaRPr>
          </a:p>
        </p:txBody>
      </p:sp>
      <p:sp>
        <p:nvSpPr>
          <p:cNvPr id="8" name="TextBox 7">
            <a:extLst>
              <a:ext uri="{FF2B5EF4-FFF2-40B4-BE49-F238E27FC236}">
                <a16:creationId xmlns:a16="http://schemas.microsoft.com/office/drawing/2014/main" id="{ED30AE08-09B0-EB44-8766-70DF7E536D9F}"/>
              </a:ext>
            </a:extLst>
          </p:cNvPr>
          <p:cNvSpPr txBox="1"/>
          <p:nvPr/>
        </p:nvSpPr>
        <p:spPr>
          <a:xfrm>
            <a:off x="215900" y="1440869"/>
            <a:ext cx="11805232" cy="1754326"/>
          </a:xfrm>
          <a:prstGeom prst="rect">
            <a:avLst/>
          </a:prstGeom>
          <a:noFill/>
        </p:spPr>
        <p:txBody>
          <a:bodyPr wrap="square" rtlCol="0">
            <a:spAutoFit/>
          </a:bodyPr>
          <a:lstStyle/>
          <a:p>
            <a:endParaRPr lang="en-US" b="1" dirty="0">
              <a:solidFill>
                <a:schemeClr val="accent4"/>
              </a:solidFill>
            </a:endParaRPr>
          </a:p>
          <a:p>
            <a:r>
              <a:rPr lang="en-US" b="1" dirty="0">
                <a:solidFill>
                  <a:schemeClr val="accent4"/>
                </a:solidFill>
              </a:rPr>
              <a:t>Steve’s Project</a:t>
            </a:r>
          </a:p>
          <a:p>
            <a:endParaRPr lang="en-US" dirty="0">
              <a:solidFill>
                <a:schemeClr val="accent4"/>
              </a:solidFill>
            </a:endParaRPr>
          </a:p>
          <a:p>
            <a:r>
              <a:rPr lang="en-US" b="1" dirty="0">
                <a:solidFill>
                  <a:schemeClr val="accent4"/>
                </a:solidFill>
              </a:rPr>
              <a:t>Challenge (2)</a:t>
            </a:r>
            <a:r>
              <a:rPr lang="en-US" dirty="0">
                <a:solidFill>
                  <a:schemeClr val="accent4"/>
                </a:solidFill>
              </a:rPr>
              <a:t> Many of the signals we care about during rapid “fly-scanning” are digitized signals from the particle accelerator or other experimental equipment (temperatures, pressures, etc.) We don’t have a way to monitor these digital signals (known as EPICS PVs) during </a:t>
            </a:r>
            <a:r>
              <a:rPr lang="en-US" dirty="0" err="1">
                <a:solidFill>
                  <a:schemeClr val="accent4"/>
                </a:solidFill>
              </a:rPr>
              <a:t>flyscans</a:t>
            </a:r>
            <a:r>
              <a:rPr lang="en-US" dirty="0">
                <a:solidFill>
                  <a:schemeClr val="accent4"/>
                </a:solidFill>
              </a:rPr>
              <a:t>. </a:t>
            </a:r>
          </a:p>
        </p:txBody>
      </p:sp>
    </p:spTree>
    <p:extLst>
      <p:ext uri="{BB962C8B-B14F-4D97-AF65-F5344CB8AC3E}">
        <p14:creationId xmlns:p14="http://schemas.microsoft.com/office/powerpoint/2010/main" val="1225070798"/>
      </p:ext>
    </p:extLst>
  </p:cSld>
  <p:clrMapOvr>
    <a:masterClrMapping/>
  </p:clrMapOvr>
</p:sld>
</file>

<file path=ppt/theme/theme1.xml><?xml version="1.0" encoding="utf-8"?>
<a:theme xmlns:a="http://schemas.openxmlformats.org/drawingml/2006/main" name="Office Theme">
  <a:themeElements>
    <a:clrScheme name="CLASSE">
      <a:dk1>
        <a:srgbClr val="000000"/>
      </a:dk1>
      <a:lt1>
        <a:srgbClr val="FFFFFF"/>
      </a:lt1>
      <a:dk2>
        <a:srgbClr val="222222"/>
      </a:dk2>
      <a:lt2>
        <a:srgbClr val="F7F7F7"/>
      </a:lt2>
      <a:accent1>
        <a:srgbClr val="B31B1B"/>
      </a:accent1>
      <a:accent2>
        <a:srgbClr val="6EB33F"/>
      </a:accent2>
      <a:accent3>
        <a:srgbClr val="F8981D"/>
      </a:accent3>
      <a:accent4>
        <a:srgbClr val="073849"/>
      </a:accent4>
      <a:accent5>
        <a:srgbClr val="A2998B"/>
      </a:accent5>
      <a:accent6>
        <a:srgbClr val="9FAD9F"/>
      </a:accent6>
      <a:hlink>
        <a:srgbClr val="006699"/>
      </a:hlink>
      <a:folHlink>
        <a:srgbClr val="954F72"/>
      </a:folHlink>
    </a:clrScheme>
    <a:fontScheme name="Times New Roman-Arial">
      <a:majorFont>
        <a:latin typeface="Times New Roman" panose="02020603050405020304"/>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panose="020B0604020202020204"/>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18467</TotalTime>
  <Words>606</Words>
  <Application>Microsoft Macintosh PowerPoint</Application>
  <PresentationFormat>Widescreen</PresentationFormat>
  <Paragraphs>62</Paragraphs>
  <Slides>13</Slides>
  <Notes>11</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13</vt:i4>
      </vt:variant>
    </vt:vector>
  </HeadingPairs>
  <TitlesOfParts>
    <vt:vector size="16" baseType="lpstr">
      <vt:lpstr>Arial</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Rick Ryan</dc:creator>
  <cp:lastModifiedBy>Jacob Ruff</cp:lastModifiedBy>
  <cp:revision>523</cp:revision>
  <dcterms:created xsi:type="dcterms:W3CDTF">2016-12-13T21:34:58Z</dcterms:created>
  <dcterms:modified xsi:type="dcterms:W3CDTF">2021-07-27T13:23:45Z</dcterms:modified>
</cp:coreProperties>
</file>