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89" r:id="rId4"/>
    <p:sldId id="265" r:id="rId5"/>
    <p:sldId id="292" r:id="rId6"/>
    <p:sldId id="274" r:id="rId7"/>
    <p:sldId id="293" r:id="rId8"/>
    <p:sldId id="276" r:id="rId9"/>
    <p:sldId id="273" r:id="rId10"/>
    <p:sldId id="275" r:id="rId11"/>
    <p:sldId id="290" r:id="rId12"/>
    <p:sldId id="267" r:id="rId13"/>
    <p:sldId id="268" r:id="rId14"/>
    <p:sldId id="277" r:id="rId15"/>
    <p:sldId id="294" r:id="rId16"/>
    <p:sldId id="270" r:id="rId17"/>
    <p:sldId id="269" r:id="rId18"/>
    <p:sldId id="271" r:id="rId19"/>
    <p:sldId id="295" r:id="rId20"/>
    <p:sldId id="272" r:id="rId21"/>
    <p:sldId id="282" r:id="rId22"/>
    <p:sldId id="284" r:id="rId23"/>
    <p:sldId id="285" r:id="rId24"/>
    <p:sldId id="28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EED2E-6BF9-884F-7791-89E02032C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F779F3-D2E5-4904-56E3-2C557F711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24E54-8ED7-6BCA-55A3-5739047CA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DA4E-7B56-436F-BF86-43A4D07F17F7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7BA0D-908A-E972-C50B-D064898C8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6761D-97F8-AC78-921D-5DABB4F0C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3D7A-6259-4E8E-A596-C8FAD3D39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6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D3352-C8BA-8791-AEA4-B872677CB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0B2E7D-3FD3-5715-2170-DC962A944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7F46D-60E7-1451-7F45-CD86B6B8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DA4E-7B56-436F-BF86-43A4D07F17F7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12E13-8EAF-1860-5342-6756EAE58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2E271-4EFF-7FC7-877B-7865078F1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3D7A-6259-4E8E-A596-C8FAD3D39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8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19ED72-0B2B-8FDD-36F3-F4C5501486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7F793E-8AED-C4A0-CDEF-B015D9A4D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2BE1B-C7BE-27D1-BED1-2ACF110F8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DA4E-7B56-436F-BF86-43A4D07F17F7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E7D98-97A6-436D-C714-E10BABE92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CD5EA-1ABD-7276-3176-D5C83775A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3D7A-6259-4E8E-A596-C8FAD3D39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96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8">
            <a:extLst>
              <a:ext uri="{FF2B5EF4-FFF2-40B4-BE49-F238E27FC236}">
                <a16:creationId xmlns:a16="http://schemas.microsoft.com/office/drawing/2014/main" id="{DC0A9285-546C-824E-BB82-80DD4A7E5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696" y="3415793"/>
            <a:ext cx="6370128" cy="1106044"/>
          </a:xfrm>
          <a:noFill/>
        </p:spPr>
        <p:txBody>
          <a:bodyPr lIns="182880" tIns="182880" rIns="182880" anchor="t">
            <a:normAutofit/>
          </a:bodyPr>
          <a:lstStyle>
            <a:lvl1pPr algn="l">
              <a:defRPr sz="4267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A6C757-F494-C249-B435-958A389BF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824" y="787400"/>
            <a:ext cx="1325633" cy="133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703C8E5-147E-4644-A094-238B240D41BF}"/>
              </a:ext>
            </a:extLst>
          </p:cNvPr>
          <p:cNvSpPr/>
          <p:nvPr userDrawn="1"/>
        </p:nvSpPr>
        <p:spPr>
          <a:xfrm>
            <a:off x="0" y="0"/>
            <a:ext cx="12192000" cy="222251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70F22-3D51-8D47-9BDC-3F4D49D359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4648200"/>
            <a:ext cx="6369051" cy="1016000"/>
          </a:xfrm>
        </p:spPr>
        <p:txBody>
          <a:bodyPr lIns="182880" tIns="0" rIns="182880" bIns="0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0924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5" y="1905001"/>
            <a:ext cx="11571817" cy="3846516"/>
          </a:xfrm>
        </p:spPr>
        <p:txBody>
          <a:bodyPr>
            <a:noAutofit/>
          </a:bodyPr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81000" y="1066800"/>
            <a:ext cx="11570208" cy="68580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3ACDC8-27DC-0145-A868-75822BC87982}"/>
              </a:ext>
            </a:extLst>
          </p:cNvPr>
          <p:cNvSpPr/>
          <p:nvPr userDrawn="1"/>
        </p:nvSpPr>
        <p:spPr>
          <a:xfrm>
            <a:off x="0" y="0"/>
            <a:ext cx="12192000" cy="222251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1" name="Picture 10" descr="cu white lrg.psd">
            <a:extLst>
              <a:ext uri="{FF2B5EF4-FFF2-40B4-BE49-F238E27FC236}">
                <a16:creationId xmlns:a16="http://schemas.microsoft.com/office/drawing/2014/main" id="{6E01EECD-840D-AC48-AFCC-03304D0069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5471519" y="-127000"/>
            <a:ext cx="1238699" cy="47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2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647245"/>
            <a:ext cx="12192000" cy="1988967"/>
          </a:xfrm>
        </p:spPr>
        <p:txBody>
          <a:bodyPr>
            <a:noAutofit/>
          </a:bodyPr>
          <a:lstStyle>
            <a:lvl1pPr marL="0" indent="0" algn="ctr">
              <a:buNone/>
              <a:defRPr sz="3733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0" name="Picture 9" descr="cu screen b31b1b.psd">
            <a:extLst>
              <a:ext uri="{FF2B5EF4-FFF2-40B4-BE49-F238E27FC236}">
                <a16:creationId xmlns:a16="http://schemas.microsoft.com/office/drawing/2014/main" id="{2F0129F0-F30E-CA46-95D8-485C2699B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242712" y="536225"/>
            <a:ext cx="1484489" cy="13597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174D41-7CC7-7D41-8BF1-2412C5E93533}"/>
              </a:ext>
            </a:extLst>
          </p:cNvPr>
          <p:cNvSpPr/>
          <p:nvPr userDrawn="1"/>
        </p:nvSpPr>
        <p:spPr>
          <a:xfrm>
            <a:off x="0" y="0"/>
            <a:ext cx="12192000" cy="222251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059B75-688C-714C-A731-B1FA0FCA36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701800"/>
            <a:ext cx="12192000" cy="914400"/>
          </a:xfrm>
        </p:spPr>
        <p:txBody>
          <a:bodyPr anchor="ctr">
            <a:noAutofit/>
          </a:bodyPr>
          <a:lstStyle>
            <a:lvl1pPr marL="0" indent="0" algn="ctr" defTabSz="1219139" rtl="0" eaLnBrk="1" latinLnBrk="0" hangingPunct="1">
              <a:spcBef>
                <a:spcPct val="0"/>
              </a:spcBef>
              <a:buNone/>
              <a:defRPr lang="en-US" sz="4267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marL="0" indent="0" algn="ctr" defTabSz="1219139" rtl="0" eaLnBrk="1" latinLnBrk="0" hangingPunct="1">
              <a:spcBef>
                <a:spcPct val="0"/>
              </a:spcBef>
              <a:buNone/>
              <a:defRPr lang="en-US" sz="4267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2pPr>
            <a:lvl3pPr marL="0" indent="0" algn="ctr" defTabSz="1219139" rtl="0" eaLnBrk="1" latinLnBrk="0" hangingPunct="1">
              <a:spcBef>
                <a:spcPct val="0"/>
              </a:spcBef>
              <a:buNone/>
              <a:defRPr lang="en-US" sz="4267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3pPr>
            <a:lvl4pPr marL="0" indent="0" algn="ctr" defTabSz="1219139" rtl="0" eaLnBrk="1" latinLnBrk="0" hangingPunct="1">
              <a:spcBef>
                <a:spcPct val="0"/>
              </a:spcBef>
              <a:buNone/>
              <a:defRPr lang="en-US" sz="4267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4pPr>
            <a:lvl5pPr marL="0" indent="0" algn="ctr" defTabSz="1219139" rtl="0" eaLnBrk="1" latinLnBrk="0" hangingPunct="1">
              <a:spcBef>
                <a:spcPct val="0"/>
              </a:spcBef>
              <a:buNone/>
              <a:defRPr lang="en-US" sz="4267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3250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9DB00-9EC4-9A79-5CBC-DC548168D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C0EBB-E424-6EA4-9CB6-06A98DF04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254C8-F42F-4F58-978D-FD0C515DA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DA4E-7B56-436F-BF86-43A4D07F17F7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AE949-BC18-DEFB-1732-6E8D90460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E1AD2-4CAE-DB8F-6DE1-F55252595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3D7A-6259-4E8E-A596-C8FAD3D39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8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C0D5E-196F-829F-AD0B-2D7BC69CE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F45EF-F57C-3217-3333-0419DF332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112CC-7FB1-2688-4766-09303EE3B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DA4E-7B56-436F-BF86-43A4D07F17F7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174BD-1B80-950F-7B5F-80486E95C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A602D-8756-452E-4FCA-16F496BA5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3D7A-6259-4E8E-A596-C8FAD3D39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37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ADE0B-877B-AA9D-40C1-A9AC0C38C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8BFF6-7343-14A1-17E6-D76E09AE2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7CDED5-5024-A2E6-2ACB-D933F434E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58C2E-604D-D98D-9EB0-C6014536F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DA4E-7B56-436F-BF86-43A4D07F17F7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64406-42B1-D057-1DCC-D258DAA1E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1CF7DE-DAF3-FCF5-74F7-A8747919E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3D7A-6259-4E8E-A596-C8FAD3D39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2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EA7A0-C598-3CFE-5F20-4FB9AA3E1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DAF9A-41D4-EA28-4AAC-9284169CF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751232-F5E6-5CC2-1317-9842332F3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4D913C-A1C1-CDD8-9DAB-EA41D8720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123430-8B04-BCE6-5974-C64803CC7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22782F-CC7D-1159-817A-DADCB5B5A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DA4E-7B56-436F-BF86-43A4D07F17F7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CB2E82-EC89-80E1-127F-C0930F618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9BF72D-EC72-624B-864E-4B93F647C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3D7A-6259-4E8E-A596-C8FAD3D39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5DE10-DD1B-1BC4-0471-68325138B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BB0169-F7ED-4E39-1CB6-9076E8EE5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DA4E-7B56-436F-BF86-43A4D07F17F7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A3A22B-09A0-68BB-9D3B-0C0CD8282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5617E7-EAF6-4CF0-5CE2-297F56DF3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3D7A-6259-4E8E-A596-C8FAD3D39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71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C39CA7-01BE-3F8B-7054-61CDCCF3A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DA4E-7B56-436F-BF86-43A4D07F17F7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F15D8E-6DA3-F447-76D1-8C1595086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9A024-9FC9-4502-4076-24B1C39B5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3D7A-6259-4E8E-A596-C8FAD3D39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12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E9BDC-83B5-594C-82F2-991A6A3D9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61B2E-22B3-7E67-CDF0-0C1BA5DC0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D9754-1C10-9947-3CB8-80D8FA448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D04D7-BE19-C7FC-AEB9-811F28405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DA4E-7B56-436F-BF86-43A4D07F17F7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E4EA8-3CEB-F361-AC4A-B481177C4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10DE31-7AD9-E197-1FF7-F4D4FCDBF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3D7A-6259-4E8E-A596-C8FAD3D39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08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734B6-63D7-66E3-9F87-F2F402A4B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ADBF9B-ABF2-8134-7211-18691955A2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2C570-9D9F-40FB-D159-FFC170E9F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5CA005-5163-89FC-6A5C-669D916A4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DA4E-7B56-436F-BF86-43A4D07F17F7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F7FBF6-0D39-A9E5-7B8F-7A39E667D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5675A4-4BC7-E206-1387-6F3089433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3D7A-6259-4E8E-A596-C8FAD3D39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52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4EEA2E-A3A6-A18E-97A5-D6AE7A083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C19C5-1587-D810-6AC4-843D0A154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B8996-AF7F-26FE-2BF7-AD8D551985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6DA4E-7B56-436F-BF86-43A4D07F17F7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2AC81-C7F1-2D60-99B4-D80C6B420E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9A3EB-2E34-1887-776A-3BA904B546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83D7A-6259-4E8E-A596-C8FAD3D39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3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34E1B-2E7B-BA4E-0E81-79B833C60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22" y="2813808"/>
            <a:ext cx="6845906" cy="1106044"/>
          </a:xfrm>
        </p:spPr>
        <p:txBody>
          <a:bodyPr>
            <a:normAutofit fontScale="90000"/>
          </a:bodyPr>
          <a:lstStyle/>
          <a:p>
            <a:r>
              <a:rPr lang="en-US" dirty="0"/>
              <a:t>Effects on the Dynamic Aperture of the EIC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A260E-B750-C6F6-3A91-42CE0379BB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9622" y="4404919"/>
            <a:ext cx="6369051" cy="1016000"/>
          </a:xfrm>
        </p:spPr>
        <p:txBody>
          <a:bodyPr/>
          <a:lstStyle/>
          <a:p>
            <a:r>
              <a:rPr lang="en-US" dirty="0"/>
              <a:t>Jonathan Unger</a:t>
            </a:r>
          </a:p>
          <a:p>
            <a:r>
              <a:rPr lang="en-US" dirty="0"/>
              <a:t>Cornell ERL/EIC Group</a:t>
            </a:r>
          </a:p>
          <a:p>
            <a:r>
              <a:rPr lang="en-US" dirty="0"/>
              <a:t>2/23/2023</a:t>
            </a: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C95D1B60-6607-673D-117D-17A26FB26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695" y="1097507"/>
            <a:ext cx="2887205" cy="72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6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EB173C-C038-5343-2D1F-0D71B16FA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“Second Order Dispersion”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1">
                <a:extLst>
                  <a:ext uri="{FF2B5EF4-FFF2-40B4-BE49-F238E27FC236}">
                    <a16:creationId xmlns:a16="http://schemas.microsoft.com/office/drawing/2014/main" id="{28108FE8-5FDC-1DEC-B148-C826F26475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2583418"/>
                <a:ext cx="8171358" cy="10046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73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x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 Placeholder 1">
                <a:extLst>
                  <a:ext uri="{FF2B5EF4-FFF2-40B4-BE49-F238E27FC236}">
                    <a16:creationId xmlns:a16="http://schemas.microsoft.com/office/drawing/2014/main" id="{28108FE8-5FDC-1DEC-B148-C826F2647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83418"/>
                <a:ext cx="8171358" cy="1004607"/>
              </a:xfrm>
              <a:prstGeom prst="rect">
                <a:avLst/>
              </a:prstGeom>
              <a:blipFill>
                <a:blip r:embed="rId2"/>
                <a:stretch>
                  <a:fillRect l="-2463" t="-1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E01832-0781-F6A3-AA56-AD975CAED197}"/>
                  </a:ext>
                </a:extLst>
              </p:cNvPr>
              <p:cNvSpPr txBox="1"/>
              <p:nvPr/>
            </p:nvSpPr>
            <p:spPr>
              <a:xfrm>
                <a:off x="7639050" y="1640443"/>
                <a:ext cx="38290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x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E01832-0781-F6A3-AA56-AD975CAED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050" y="1640443"/>
                <a:ext cx="3829050" cy="369332"/>
              </a:xfrm>
              <a:prstGeom prst="rect">
                <a:avLst/>
              </a:prstGeom>
              <a:blipFill>
                <a:blip r:embed="rId3"/>
                <a:stretch>
                  <a:fillRect l="-127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EE7844B-B40F-9E7B-89EA-E50A977EF9FA}"/>
              </a:ext>
            </a:extLst>
          </p:cNvPr>
          <p:cNvSpPr txBox="1"/>
          <p:nvPr/>
        </p:nvSpPr>
        <p:spPr>
          <a:xfrm>
            <a:off x="7098792" y="1640443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2F475B-0BBC-F056-2864-391C47F606F1}"/>
              </a:ext>
            </a:extLst>
          </p:cNvPr>
          <p:cNvSpPr txBox="1"/>
          <p:nvPr/>
        </p:nvSpPr>
        <p:spPr>
          <a:xfrm>
            <a:off x="4327779" y="3515337"/>
            <a:ext cx="200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Second order dispersion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47A0AB-D7D3-E2C9-87D2-775777DBF10F}"/>
              </a:ext>
            </a:extLst>
          </p:cNvPr>
          <p:cNvSpPr txBox="1"/>
          <p:nvPr/>
        </p:nvSpPr>
        <p:spPr>
          <a:xfrm>
            <a:off x="9950958" y="649088"/>
            <a:ext cx="200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Second order dispersion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9C0D372-7EAB-0784-A3CB-9C3F4C2AABF7}"/>
              </a:ext>
            </a:extLst>
          </p:cNvPr>
          <p:cNvCxnSpPr>
            <a:cxnSpLocks/>
          </p:cNvCxnSpPr>
          <p:nvPr/>
        </p:nvCxnSpPr>
        <p:spPr>
          <a:xfrm flipH="1" flipV="1">
            <a:off x="4686300" y="3171825"/>
            <a:ext cx="152400" cy="4162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62CDA4A-721F-F981-DB10-72DBE0176998}"/>
              </a:ext>
            </a:extLst>
          </p:cNvPr>
          <p:cNvCxnSpPr>
            <a:cxnSpLocks/>
          </p:cNvCxnSpPr>
          <p:nvPr/>
        </p:nvCxnSpPr>
        <p:spPr>
          <a:xfrm>
            <a:off x="10668000" y="1229429"/>
            <a:ext cx="0" cy="4793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4DC1467-BEA1-603A-9B19-AA483F7EC078}"/>
                  </a:ext>
                </a:extLst>
              </p:cNvPr>
              <p:cNvSpPr txBox="1"/>
              <p:nvPr/>
            </p:nvSpPr>
            <p:spPr>
              <a:xfrm>
                <a:off x="570273" y="4519944"/>
                <a:ext cx="11086112" cy="11991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4DC1467-BEA1-603A-9B19-AA483F7EC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73" y="4519944"/>
                <a:ext cx="11086112" cy="1199174"/>
              </a:xfrm>
              <a:prstGeom prst="rect">
                <a:avLst/>
              </a:prstGeom>
              <a:blipFill>
                <a:blip r:embed="rId4"/>
                <a:stretch>
                  <a:fillRect l="-1705" b="-14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967E05DB-9830-2E52-6117-03C884AEBB34}"/>
              </a:ext>
            </a:extLst>
          </p:cNvPr>
          <p:cNvSpPr txBox="1"/>
          <p:nvPr/>
        </p:nvSpPr>
        <p:spPr>
          <a:xfrm>
            <a:off x="3156204" y="5201161"/>
            <a:ext cx="30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Caused by bending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BF13E4-A05B-D2B7-C255-B700D96702D6}"/>
              </a:ext>
            </a:extLst>
          </p:cNvPr>
          <p:cNvSpPr txBox="1"/>
          <p:nvPr/>
        </p:nvSpPr>
        <p:spPr>
          <a:xfrm>
            <a:off x="8278452" y="5397495"/>
            <a:ext cx="30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Corrected with </a:t>
            </a:r>
            <a:r>
              <a:rPr lang="en-US" dirty="0" err="1">
                <a:solidFill>
                  <a:srgbClr val="0070C0"/>
                </a:solidFill>
              </a:rPr>
              <a:t>sextupoles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08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5E12EEA3-D731-1FD8-0A6F-DD8043AB56B5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en-US" dirty="0"/>
                  <a:t>Transverse: 10</a:t>
                </a:r>
                <a:r>
                  <a:rPr lang="el-GR" dirty="0"/>
                  <a:t>σ</a:t>
                </a:r>
                <a:endParaRPr lang="en-US" dirty="0"/>
              </a:p>
              <a:p>
                <a:r>
                  <a:rPr lang="en-US" dirty="0"/>
                  <a:t>Longitudinal: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=1%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5E12EEA3-D731-1FD8-0A6F-DD8043AB56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t="-7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3097B-89FC-1551-6EE0-1AAA819180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 Goals for ESR</a:t>
            </a: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DA3969D3-00C9-B77F-5C55-92C8B7597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570" y="977466"/>
            <a:ext cx="2887205" cy="72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1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EB173C-C038-5343-2D1F-0D71B16FA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Lattice Correction</a:t>
            </a:r>
          </a:p>
        </p:txBody>
      </p:sp>
      <p:pic>
        <p:nvPicPr>
          <p:cNvPr id="4" name="Picture 3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91186C1E-E9D9-7C0C-17C9-E111FC1974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5" b="15022"/>
          <a:stretch/>
        </p:blipFill>
        <p:spPr>
          <a:xfrm>
            <a:off x="6748463" y="1628775"/>
            <a:ext cx="4740442" cy="4876800"/>
          </a:xfrm>
          <a:prstGeom prst="rect">
            <a:avLst/>
          </a:prstGeom>
        </p:spPr>
      </p:pic>
      <p:pic>
        <p:nvPicPr>
          <p:cNvPr id="6" name="Picture 5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937B06A6-70CF-40D0-147F-0B77F4C4CD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21"/>
          <a:stretch/>
        </p:blipFill>
        <p:spPr>
          <a:xfrm>
            <a:off x="144379" y="1662112"/>
            <a:ext cx="4740442" cy="48326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23F2D8-28D4-B1CD-3338-F46F966C0087}"/>
              </a:ext>
            </a:extLst>
          </p:cNvPr>
          <p:cNvSpPr txBox="1"/>
          <p:nvPr/>
        </p:nvSpPr>
        <p:spPr>
          <a:xfrm>
            <a:off x="1866883" y="646145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Sextupoles</a:t>
            </a:r>
            <a:r>
              <a:rPr lang="en-US" dirty="0"/>
              <a:t> off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0326BE-B730-DE2A-590D-3A1E41C1D55B}"/>
              </a:ext>
            </a:extLst>
          </p:cNvPr>
          <p:cNvSpPr txBox="1"/>
          <p:nvPr/>
        </p:nvSpPr>
        <p:spPr>
          <a:xfrm>
            <a:off x="8610600" y="646145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Sextupoles</a:t>
            </a:r>
            <a:r>
              <a:rPr lang="en-US" dirty="0"/>
              <a:t> 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8F1C67D-7B8D-8757-FC8B-82248EC3B749}"/>
              </a:ext>
            </a:extLst>
          </p:cNvPr>
          <p:cNvCxnSpPr/>
          <p:nvPr/>
        </p:nvCxnSpPr>
        <p:spPr>
          <a:xfrm>
            <a:off x="8448675" y="1485900"/>
            <a:ext cx="95250" cy="19431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54BB7C-521A-574D-1D58-089F66C8BCE9}"/>
              </a:ext>
            </a:extLst>
          </p:cNvPr>
          <p:cNvCxnSpPr/>
          <p:nvPr/>
        </p:nvCxnSpPr>
        <p:spPr>
          <a:xfrm>
            <a:off x="10244137" y="1485900"/>
            <a:ext cx="95250" cy="19431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F1608A5-96FE-0DD0-837C-548B78EEB319}"/>
              </a:ext>
            </a:extLst>
          </p:cNvPr>
          <p:cNvSpPr txBox="1"/>
          <p:nvPr/>
        </p:nvSpPr>
        <p:spPr>
          <a:xfrm>
            <a:off x="8220075" y="923925"/>
            <a:ext cx="2524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Single </a:t>
            </a:r>
            <a:r>
              <a:rPr lang="en-US" dirty="0" err="1"/>
              <a:t>sextupoles</a:t>
            </a:r>
            <a:r>
              <a:rPr lang="en-US" dirty="0"/>
              <a:t> for second order dispersion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A60956-6B5A-D14F-B0F3-926FB52DA8D2}"/>
              </a:ext>
            </a:extLst>
          </p:cNvPr>
          <p:cNvSpPr txBox="1"/>
          <p:nvPr/>
        </p:nvSpPr>
        <p:spPr>
          <a:xfrm>
            <a:off x="4967850" y="2314575"/>
            <a:ext cx="20925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Sextupoles</a:t>
            </a:r>
            <a:r>
              <a:rPr lang="en-US" dirty="0"/>
              <a:t> in each arc are grouped into families to control W-function and chromaticity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E553E2-FAB5-6B0C-3923-E5AFC73A0B9A}"/>
              </a:ext>
            </a:extLst>
          </p:cNvPr>
          <p:cNvSpPr txBox="1"/>
          <p:nvPr/>
        </p:nvSpPr>
        <p:spPr>
          <a:xfrm>
            <a:off x="5097324" y="6021852"/>
            <a:ext cx="2092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Optimization by </a:t>
            </a:r>
            <a:r>
              <a:rPr lang="en-US" dirty="0" err="1"/>
              <a:t>Yunhai</a:t>
            </a:r>
            <a:r>
              <a:rPr lang="en-US" dirty="0"/>
              <a:t> Cai (SLAC)</a:t>
            </a:r>
          </a:p>
        </p:txBody>
      </p:sp>
    </p:spTree>
    <p:extLst>
      <p:ext uri="{BB962C8B-B14F-4D97-AF65-F5344CB8AC3E}">
        <p14:creationId xmlns:p14="http://schemas.microsoft.com/office/powerpoint/2010/main" val="411258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EB173C-C038-5343-2D1F-0D71B16FA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Lattice Results</a:t>
            </a:r>
          </a:p>
        </p:txBody>
      </p:sp>
      <p:pic>
        <p:nvPicPr>
          <p:cNvPr id="4" name="Picture 3" descr="Chart, radar chart&#10;&#10;Description automatically generated">
            <a:extLst>
              <a:ext uri="{FF2B5EF4-FFF2-40B4-BE49-F238E27FC236}">
                <a16:creationId xmlns:a16="http://schemas.microsoft.com/office/drawing/2014/main" id="{0BA1D6C0-EF6A-EA75-2DAA-517BAF9F91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" t="6699" r="2792" b="19676"/>
          <a:stretch/>
        </p:blipFill>
        <p:spPr>
          <a:xfrm>
            <a:off x="6166104" y="1495426"/>
            <a:ext cx="5153025" cy="4972050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AAC951C-8DC9-DD95-82DD-03E01531BD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1752600"/>
            <a:ext cx="5934075" cy="4972050"/>
          </a:xfrm>
        </p:spPr>
        <p:txBody>
          <a:bodyPr/>
          <a:lstStyle/>
          <a:p>
            <a:r>
              <a:rPr lang="en-US" dirty="0"/>
              <a:t>Optimization is just shy on momentum aperture</a:t>
            </a:r>
          </a:p>
          <a:p>
            <a:endParaRPr lang="en-US" dirty="0"/>
          </a:p>
          <a:p>
            <a:r>
              <a:rPr lang="en-US" dirty="0"/>
              <a:t>Transverse aperture is large with room for errors </a:t>
            </a:r>
          </a:p>
          <a:p>
            <a:endParaRPr lang="en-US" dirty="0"/>
          </a:p>
          <a:p>
            <a:r>
              <a:rPr lang="en-US" dirty="0"/>
              <a:t>Optimized without all features</a:t>
            </a:r>
          </a:p>
        </p:txBody>
      </p:sp>
    </p:spTree>
    <p:extLst>
      <p:ext uri="{BB962C8B-B14F-4D97-AF65-F5344CB8AC3E}">
        <p14:creationId xmlns:p14="http://schemas.microsoft.com/office/powerpoint/2010/main" val="2570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12EEA3-D731-1FD8-0A6F-DD8043AB56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Crab Cavities</a:t>
            </a:r>
          </a:p>
          <a:p>
            <a:r>
              <a:rPr lang="en-US" dirty="0"/>
              <a:t>Beam-Beam</a:t>
            </a:r>
          </a:p>
          <a:p>
            <a:r>
              <a:rPr lang="en-US" dirty="0"/>
              <a:t>Detector Solenoid and Correction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3097B-89FC-1551-6EE0-1AAA819180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Need to Include</a:t>
            </a: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BC7A8E58-109D-3DA3-0340-73CFFD7C0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8570" y="977466"/>
            <a:ext cx="2887205" cy="72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1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D18FAB-E736-C7EF-63B0-8E7F0BDE2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Crab Cavities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65B597-9897-9C2B-1BED-01360E70E39E}"/>
              </a:ext>
            </a:extLst>
          </p:cNvPr>
          <p:cNvSpPr txBox="1"/>
          <p:nvPr/>
        </p:nvSpPr>
        <p:spPr>
          <a:xfrm>
            <a:off x="570449" y="1939387"/>
            <a:ext cx="562062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EIC will collide with a 25mrad crossing angle due to many bunches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crossing angle reduces collisions per bunch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Crab cavities are used to keep head on collisions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Luckily,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noticeable impact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E3ED10C-C46E-5785-D1B0-B4BB5E178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067" y="1752600"/>
            <a:ext cx="6142141" cy="422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2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EB173C-C038-5343-2D1F-0D71B16FA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Beam-Beam Modelling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EFD7E38C-AC8B-2DF2-143A-A35F2E7D8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750" y="2107923"/>
            <a:ext cx="5035076" cy="3241646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B6B9B2F5-E2D7-9AA8-96F4-CB2815470D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1752600"/>
            <a:ext cx="5781675" cy="2884887"/>
          </a:xfrm>
        </p:spPr>
        <p:txBody>
          <a:bodyPr/>
          <a:lstStyle/>
          <a:p>
            <a:r>
              <a:rPr lang="en-US" dirty="0"/>
              <a:t>Beam-Beam represented as a thin lens</a:t>
            </a:r>
          </a:p>
          <a:p>
            <a:endParaRPr lang="en-US" dirty="0"/>
          </a:p>
          <a:p>
            <a:r>
              <a:rPr lang="en-US" dirty="0"/>
              <a:t>Weak-Strong model</a:t>
            </a:r>
          </a:p>
          <a:p>
            <a:endParaRPr lang="en-US" dirty="0"/>
          </a:p>
          <a:p>
            <a:r>
              <a:rPr lang="en-US" dirty="0"/>
              <a:t>Beam-Beam parameter h/v: 0.093/0.10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12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D18FAB-E736-C7EF-63B0-8E7F0BDE2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Crab Cavities with beam-beam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65B597-9897-9C2B-1BED-01360E70E39E}"/>
              </a:ext>
            </a:extLst>
          </p:cNvPr>
          <p:cNvSpPr txBox="1"/>
          <p:nvPr/>
        </p:nvSpPr>
        <p:spPr>
          <a:xfrm>
            <a:off x="570449" y="1939387"/>
            <a:ext cx="58806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Particles in the beam tails will be kicked slightly 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 lens beam-beam does not pick this up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Assemble many thin lens beam-beam interactions along centroid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7195670-1315-1EE8-D353-7E9537B87947}"/>
                  </a:ext>
                </a:extLst>
              </p:cNvPr>
              <p:cNvSpPr txBox="1"/>
              <p:nvPr/>
            </p:nvSpPr>
            <p:spPr>
              <a:xfrm>
                <a:off x="7021781" y="2501718"/>
                <a:ext cx="5293454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>
                    <a:ea typeface="Cambria Math" panose="02040503050406030204" pitchFamily="18" charset="0"/>
                  </a:rPr>
                  <a:t>Crab cavity kick: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∝</m:t>
                    </m:r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7195670-1315-1EE8-D353-7E9537B87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781" y="2501718"/>
                <a:ext cx="5293454" cy="646331"/>
              </a:xfrm>
              <a:prstGeom prst="rect">
                <a:avLst/>
              </a:prstGeom>
              <a:blipFill>
                <a:blip r:embed="rId2"/>
                <a:stretch>
                  <a:fillRect l="-3571" t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32EF32C-46AF-E723-5B9A-71784F639892}"/>
              </a:ext>
            </a:extLst>
          </p:cNvPr>
          <p:cNvCxnSpPr/>
          <p:nvPr/>
        </p:nvCxnSpPr>
        <p:spPr>
          <a:xfrm>
            <a:off x="5897461" y="2399251"/>
            <a:ext cx="1057012" cy="2936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7AFF6E-8080-7A66-5CF1-270AFB815BC5}"/>
                  </a:ext>
                </a:extLst>
              </p:cNvPr>
              <p:cNvSpPr txBox="1"/>
              <p:nvPr/>
            </p:nvSpPr>
            <p:spPr>
              <a:xfrm>
                <a:off x="3145870" y="5721183"/>
                <a:ext cx="9613783" cy="742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crab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crab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crab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crab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crab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7AFF6E-8080-7A66-5CF1-270AFB815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870" y="5721183"/>
                <a:ext cx="9613783" cy="7428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5EE965-767B-FC9D-E2BE-B1ED6D0DE98E}"/>
              </a:ext>
            </a:extLst>
          </p:cNvPr>
          <p:cNvCxnSpPr>
            <a:cxnSpLocks/>
          </p:cNvCxnSpPr>
          <p:nvPr/>
        </p:nvCxnSpPr>
        <p:spPr>
          <a:xfrm>
            <a:off x="2987879" y="5012530"/>
            <a:ext cx="686498" cy="77867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5A1B4E5-D6FB-14FE-134A-356C92939626}"/>
              </a:ext>
            </a:extLst>
          </p:cNvPr>
          <p:cNvCxnSpPr>
            <a:cxnSpLocks/>
          </p:cNvCxnSpPr>
          <p:nvPr/>
        </p:nvCxnSpPr>
        <p:spPr>
          <a:xfrm flipH="1">
            <a:off x="5331300" y="5390532"/>
            <a:ext cx="255768" cy="38933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92D5236-8567-0433-CED1-555CAED5E17D}"/>
              </a:ext>
            </a:extLst>
          </p:cNvPr>
          <p:cNvSpPr txBox="1"/>
          <p:nvPr/>
        </p:nvSpPr>
        <p:spPr>
          <a:xfrm>
            <a:off x="5134156" y="4744201"/>
            <a:ext cx="1149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 crabbing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A986E64-9FB0-FFCD-C643-CBEA52A35676}"/>
              </a:ext>
            </a:extLst>
          </p:cNvPr>
          <p:cNvCxnSpPr>
            <a:cxnSpLocks/>
          </p:cNvCxnSpPr>
          <p:nvPr/>
        </p:nvCxnSpPr>
        <p:spPr>
          <a:xfrm flipH="1">
            <a:off x="6704949" y="4755542"/>
            <a:ext cx="1047552" cy="96564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CA1E521-2CB7-B717-DC7B-004EFB1F4123}"/>
              </a:ext>
            </a:extLst>
          </p:cNvPr>
          <p:cNvCxnSpPr>
            <a:cxnSpLocks/>
          </p:cNvCxnSpPr>
          <p:nvPr/>
        </p:nvCxnSpPr>
        <p:spPr>
          <a:xfrm>
            <a:off x="8351890" y="4760076"/>
            <a:ext cx="1253503" cy="83494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7441E4D-CB51-3BBA-838A-85286155FE02}"/>
              </a:ext>
            </a:extLst>
          </p:cNvPr>
          <p:cNvSpPr txBox="1"/>
          <p:nvPr/>
        </p:nvSpPr>
        <p:spPr>
          <a:xfrm>
            <a:off x="7450916" y="4012710"/>
            <a:ext cx="1149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Zero from sine kick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36F2E2D-22CD-B193-83D6-ADB585093E8A}"/>
              </a:ext>
            </a:extLst>
          </p:cNvPr>
          <p:cNvCxnSpPr>
            <a:cxnSpLocks/>
          </p:cNvCxnSpPr>
          <p:nvPr/>
        </p:nvCxnSpPr>
        <p:spPr>
          <a:xfrm flipV="1">
            <a:off x="7794492" y="6176366"/>
            <a:ext cx="462140" cy="15882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B60EBA4-D34A-0B1C-AEEF-6F02CC513DBC}"/>
              </a:ext>
            </a:extLst>
          </p:cNvPr>
          <p:cNvSpPr txBox="1"/>
          <p:nvPr/>
        </p:nvSpPr>
        <p:spPr>
          <a:xfrm>
            <a:off x="5779039" y="6211669"/>
            <a:ext cx="2343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Corrected by second crab cavity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1AD4D35-C196-A74D-E8BC-C23ACE0CB498}"/>
              </a:ext>
            </a:extLst>
          </p:cNvPr>
          <p:cNvCxnSpPr>
            <a:cxnSpLocks/>
          </p:cNvCxnSpPr>
          <p:nvPr/>
        </p:nvCxnSpPr>
        <p:spPr>
          <a:xfrm>
            <a:off x="10847155" y="4820893"/>
            <a:ext cx="724061" cy="86629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70949B1-1E24-3C9F-072E-19B206F28D9C}"/>
              </a:ext>
            </a:extLst>
          </p:cNvPr>
          <p:cNvSpPr txBox="1"/>
          <p:nvPr/>
        </p:nvSpPr>
        <p:spPr>
          <a:xfrm>
            <a:off x="10272509" y="4174562"/>
            <a:ext cx="1149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Left over term</a:t>
            </a:r>
          </a:p>
        </p:txBody>
      </p:sp>
    </p:spTree>
    <p:extLst>
      <p:ext uri="{BB962C8B-B14F-4D97-AF65-F5344CB8AC3E}">
        <p14:creationId xmlns:p14="http://schemas.microsoft.com/office/powerpoint/2010/main" val="337334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EB173C-C038-5343-2D1F-0D71B16FA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with Beam-Beam and Crabbing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03CA8487-B753-42D9-1A7A-C4A6DFC52D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" t="6418" r="4145" b="19535"/>
          <a:stretch/>
        </p:blipFill>
        <p:spPr>
          <a:xfrm>
            <a:off x="6343650" y="1752600"/>
            <a:ext cx="5010150" cy="5000625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770C24CC-55D9-49E1-E724-D27B2E3373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4429" y="2419350"/>
            <a:ext cx="5781675" cy="2884887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Transverse aperture remains acceptable 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Momentum aperture drops to 0.6%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3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D18FAB-E736-C7EF-63B0-8E7F0BDE2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661" y="702906"/>
            <a:ext cx="11570208" cy="685800"/>
          </a:xfrm>
        </p:spPr>
        <p:txBody>
          <a:bodyPr/>
          <a:lstStyle/>
          <a:p>
            <a:r>
              <a:rPr lang="en-US" dirty="0"/>
              <a:t>Detector Solenoid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F3BAF4-1798-BD41-684D-D6A6C57767B3}"/>
              </a:ext>
            </a:extLst>
          </p:cNvPr>
          <p:cNvSpPr txBox="1"/>
          <p:nvPr/>
        </p:nvSpPr>
        <p:spPr>
          <a:xfrm>
            <a:off x="304080" y="1645772"/>
            <a:ext cx="588068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Detector solenoid introduces coupling in the 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Coupling messes with crabbing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6122DE-742D-83D8-5C49-A671046B0636}"/>
                  </a:ext>
                </a:extLst>
              </p:cNvPr>
              <p:cNvSpPr txBox="1"/>
              <p:nvPr/>
            </p:nvSpPr>
            <p:spPr>
              <a:xfrm>
                <a:off x="7241796" y="1790756"/>
                <a:ext cx="6094602" cy="277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In IR without solenoid: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44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In IR with solenoid: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44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6122DE-742D-83D8-5C49-A671046B0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796" y="1790756"/>
                <a:ext cx="6094602" cy="2779094"/>
              </a:xfrm>
              <a:prstGeom prst="rect">
                <a:avLst/>
              </a:prstGeom>
              <a:blipFill>
                <a:blip r:embed="rId2"/>
                <a:stretch>
                  <a:fillRect l="-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06AF21D-A3F7-66F8-4221-B67FE339785F}"/>
              </a:ext>
            </a:extLst>
          </p:cNvPr>
          <p:cNvCxnSpPr>
            <a:cxnSpLocks/>
          </p:cNvCxnSpPr>
          <p:nvPr/>
        </p:nvCxnSpPr>
        <p:spPr>
          <a:xfrm>
            <a:off x="5870188" y="1929468"/>
            <a:ext cx="1371608" cy="8906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97EA4E3-622B-CBFD-CF6D-B3A2FD30E4D9}"/>
                  </a:ext>
                </a:extLst>
              </p:cNvPr>
              <p:cNvSpPr txBox="1"/>
              <p:nvPr/>
            </p:nvSpPr>
            <p:spPr>
              <a:xfrm>
                <a:off x="304080" y="4818370"/>
                <a:ext cx="6669992" cy="1184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𝑐𝑟𝑎𝑏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97EA4E3-622B-CBFD-CF6D-B3A2FD30E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80" y="4818370"/>
                <a:ext cx="6669992" cy="11845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2DAFE5E-28B1-21DB-EC11-A58EEED14B00}"/>
              </a:ext>
            </a:extLst>
          </p:cNvPr>
          <p:cNvCxnSpPr>
            <a:cxnSpLocks/>
          </p:cNvCxnSpPr>
          <p:nvPr/>
        </p:nvCxnSpPr>
        <p:spPr>
          <a:xfrm flipH="1">
            <a:off x="3888336" y="3831939"/>
            <a:ext cx="113232" cy="8084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BE9F25-E468-FBBF-12EA-2FBCF7FF416B}"/>
                  </a:ext>
                </a:extLst>
              </p:cNvPr>
              <p:cNvSpPr txBox="1"/>
              <p:nvPr/>
            </p:nvSpPr>
            <p:spPr>
              <a:xfrm>
                <a:off x="5951426" y="4852441"/>
                <a:ext cx="6669992" cy="1184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41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43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44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BE9F25-E468-FBBF-12EA-2FBCF7FF4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426" y="4852441"/>
                <a:ext cx="6669992" cy="11845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42F9B21-3F3B-2A8C-1073-C0EF61B19106}"/>
              </a:ext>
            </a:extLst>
          </p:cNvPr>
          <p:cNvCxnSpPr>
            <a:cxnSpLocks/>
          </p:cNvCxnSpPr>
          <p:nvPr/>
        </p:nvCxnSpPr>
        <p:spPr>
          <a:xfrm>
            <a:off x="5870188" y="5444718"/>
            <a:ext cx="100063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9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D18FAB-E736-C7EF-63B0-8E7F0BDE2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Electron-Ion Collider</a:t>
            </a:r>
          </a:p>
        </p:txBody>
      </p:sp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C84C6ED3-2565-9434-55A0-945C9EB1F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535" y="727787"/>
            <a:ext cx="5263465" cy="5878286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209B8E2-14DD-D361-F0B1-E6BF12316E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1752600"/>
            <a:ext cx="7083489" cy="2884887"/>
          </a:xfrm>
        </p:spPr>
        <p:txBody>
          <a:bodyPr/>
          <a:lstStyle/>
          <a:p>
            <a:r>
              <a:rPr lang="en-US" dirty="0"/>
              <a:t>To be constructed at Brookhaven National Laboratory</a:t>
            </a:r>
          </a:p>
          <a:p>
            <a:r>
              <a:rPr lang="en-US" dirty="0"/>
              <a:t>Collides electrons and hadrons</a:t>
            </a:r>
          </a:p>
          <a:p>
            <a:r>
              <a:rPr lang="en-US" dirty="0"/>
              <a:t>2 rings: Hadron Storage Ring (HSR) Electron Storage Ring (ESR)</a:t>
            </a:r>
          </a:p>
          <a:p>
            <a:r>
              <a:rPr lang="en-US" dirty="0"/>
              <a:t>Large energy range:             (30GeV-140GeV)</a:t>
            </a:r>
          </a:p>
          <a:p>
            <a:r>
              <a:rPr lang="en-US" dirty="0"/>
              <a:t>Polarized beams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52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D18FAB-E736-C7EF-63B0-8E7F0BDE2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661" y="702906"/>
            <a:ext cx="11570208" cy="685800"/>
          </a:xfrm>
        </p:spPr>
        <p:txBody>
          <a:bodyPr/>
          <a:lstStyle/>
          <a:p>
            <a:r>
              <a:rPr lang="en-US" dirty="0"/>
              <a:t>Detector Solenoid correction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F3BAF4-1798-BD41-684D-D6A6C57767B3}"/>
              </a:ext>
            </a:extLst>
          </p:cNvPr>
          <p:cNvSpPr txBox="1"/>
          <p:nvPr/>
        </p:nvSpPr>
        <p:spPr>
          <a:xfrm>
            <a:off x="304080" y="1645772"/>
            <a:ext cx="5880685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Need to correct the crabbing plane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to correct coupling in the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Skew quadrupoles added for correction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room between the crab cavities and IP to fully correct coupling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39E9AE-0DAA-DE46-85A4-37B9B5FFF66A}"/>
                  </a:ext>
                </a:extLst>
              </p:cNvPr>
              <p:cNvSpPr txBox="1"/>
              <p:nvPr/>
            </p:nvSpPr>
            <p:spPr>
              <a:xfrm>
                <a:off x="7127194" y="1232080"/>
                <a:ext cx="4572000" cy="5200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Crab1 → IP: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44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Crab1 → Crab2: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44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→ IP: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44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In → out: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44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39E9AE-0DAA-DE46-85A4-37B9B5FFF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194" y="1232080"/>
                <a:ext cx="4572000" cy="5200013"/>
              </a:xfrm>
              <a:prstGeom prst="rect">
                <a:avLst/>
              </a:prstGeom>
              <a:blipFill>
                <a:blip r:embed="rId2"/>
                <a:stretch>
                  <a:fillRect l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70B8D20-06AC-D3DF-CBD7-82919719545D}"/>
              </a:ext>
            </a:extLst>
          </p:cNvPr>
          <p:cNvCxnSpPr>
            <a:cxnSpLocks/>
          </p:cNvCxnSpPr>
          <p:nvPr/>
        </p:nvCxnSpPr>
        <p:spPr>
          <a:xfrm>
            <a:off x="5271721" y="1867063"/>
            <a:ext cx="1855473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58E0F0B-063C-44FD-618C-638F4A77A433}"/>
              </a:ext>
            </a:extLst>
          </p:cNvPr>
          <p:cNvCxnSpPr>
            <a:cxnSpLocks/>
          </p:cNvCxnSpPr>
          <p:nvPr/>
        </p:nvCxnSpPr>
        <p:spPr>
          <a:xfrm>
            <a:off x="5271721" y="1879024"/>
            <a:ext cx="1855473" cy="126582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98ABD0E-EA57-C5A9-1C89-900F2D1686AC}"/>
              </a:ext>
            </a:extLst>
          </p:cNvPr>
          <p:cNvCxnSpPr>
            <a:cxnSpLocks/>
          </p:cNvCxnSpPr>
          <p:nvPr/>
        </p:nvCxnSpPr>
        <p:spPr>
          <a:xfrm>
            <a:off x="5410899" y="3050022"/>
            <a:ext cx="1630836" cy="170144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66147B9-8034-42A6-FD96-00BB818B46A9}"/>
              </a:ext>
            </a:extLst>
          </p:cNvPr>
          <p:cNvCxnSpPr>
            <a:cxnSpLocks/>
          </p:cNvCxnSpPr>
          <p:nvPr/>
        </p:nvCxnSpPr>
        <p:spPr>
          <a:xfrm>
            <a:off x="5410899" y="3061982"/>
            <a:ext cx="1716295" cy="274915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5BDB758-805B-D852-E341-D290B2170D63}"/>
              </a:ext>
            </a:extLst>
          </p:cNvPr>
          <p:cNvSpPr txBox="1"/>
          <p:nvPr/>
        </p:nvSpPr>
        <p:spPr>
          <a:xfrm>
            <a:off x="7305675" y="411660"/>
            <a:ext cx="46641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Vasiliy</a:t>
            </a:r>
            <a:r>
              <a:rPr lang="en-US" dirty="0"/>
              <a:t> Morozov (Oak Ridge National Laboratory)</a:t>
            </a:r>
          </a:p>
          <a:p>
            <a:r>
              <a:rPr lang="en-US" dirty="0" err="1"/>
              <a:t>Derong</a:t>
            </a:r>
            <a:r>
              <a:rPr lang="en-US" dirty="0"/>
              <a:t> Xu (Brookhaven National Laboratory)</a:t>
            </a:r>
          </a:p>
        </p:txBody>
      </p:sp>
    </p:spTree>
    <p:extLst>
      <p:ext uri="{BB962C8B-B14F-4D97-AF65-F5344CB8AC3E}">
        <p14:creationId xmlns:p14="http://schemas.microsoft.com/office/powerpoint/2010/main" val="123754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EB173C-C038-5343-2D1F-0D71B16FA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with Detector Solenoid (1-IP)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CC457AA6-7E50-BBEA-AD37-4448CF74D6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21"/>
          <a:stretch/>
        </p:blipFill>
        <p:spPr>
          <a:xfrm>
            <a:off x="381000" y="1665710"/>
            <a:ext cx="4710113" cy="4801765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51BCCC89-0BAE-C91E-2825-6D9200803D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" t="7828" r="3808" b="19958"/>
          <a:stretch/>
        </p:blipFill>
        <p:spPr>
          <a:xfrm>
            <a:off x="7100889" y="1665710"/>
            <a:ext cx="5048250" cy="4876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F5C584-0A5F-DF62-7371-95557E8F7407}"/>
              </a:ext>
            </a:extLst>
          </p:cNvPr>
          <p:cNvSpPr txBox="1"/>
          <p:nvPr/>
        </p:nvSpPr>
        <p:spPr>
          <a:xfrm>
            <a:off x="5286374" y="5452778"/>
            <a:ext cx="2162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Great Results. Including crabbing and beam-beam</a:t>
            </a:r>
          </a:p>
        </p:txBody>
      </p:sp>
    </p:spTree>
    <p:extLst>
      <p:ext uri="{BB962C8B-B14F-4D97-AF65-F5344CB8AC3E}">
        <p14:creationId xmlns:p14="http://schemas.microsoft.com/office/powerpoint/2010/main" val="143513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EB173C-C038-5343-2D1F-0D71B16FA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with Detector Solenoid (2-IP)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D01326D7-1CB8-2F43-44EB-140BD130A0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21"/>
          <a:stretch/>
        </p:blipFill>
        <p:spPr>
          <a:xfrm>
            <a:off x="585788" y="1752600"/>
            <a:ext cx="4443412" cy="4529875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9493AB59-7081-B98D-D034-242013B327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" t="7746" r="4483" b="20381"/>
          <a:stretch/>
        </p:blipFill>
        <p:spPr>
          <a:xfrm>
            <a:off x="6979158" y="1680425"/>
            <a:ext cx="4972050" cy="48537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D7ACC2-295A-1B6F-119D-F80F1E3C47CE}"/>
              </a:ext>
            </a:extLst>
          </p:cNvPr>
          <p:cNvSpPr txBox="1"/>
          <p:nvPr/>
        </p:nvSpPr>
        <p:spPr>
          <a:xfrm>
            <a:off x="4829175" y="2343150"/>
            <a:ext cx="2149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Large W-function and second order dispersion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775E77-5B3D-BC45-E0A7-972460FFBE2C}"/>
              </a:ext>
            </a:extLst>
          </p:cNvPr>
          <p:cNvSpPr txBox="1"/>
          <p:nvPr/>
        </p:nvSpPr>
        <p:spPr>
          <a:xfrm>
            <a:off x="5012819" y="5362576"/>
            <a:ext cx="2149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Dynamic aperture is quite poor</a:t>
            </a:r>
          </a:p>
        </p:txBody>
      </p:sp>
    </p:spTree>
    <p:extLst>
      <p:ext uri="{BB962C8B-B14F-4D97-AF65-F5344CB8AC3E}">
        <p14:creationId xmlns:p14="http://schemas.microsoft.com/office/powerpoint/2010/main" val="34379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EB173C-C038-5343-2D1F-0D71B16FA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Reoptimizing the 2-IP case</a:t>
            </a:r>
          </a:p>
        </p:txBody>
      </p:sp>
      <p:pic>
        <p:nvPicPr>
          <p:cNvPr id="4" name="Picture 3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D52E442D-86B2-5446-2187-784737834A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21"/>
          <a:stretch/>
        </p:blipFill>
        <p:spPr>
          <a:xfrm>
            <a:off x="381000" y="1685501"/>
            <a:ext cx="4672013" cy="47629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CFBBE6-F043-13F0-F4AE-41E399A7E6CB}"/>
              </a:ext>
            </a:extLst>
          </p:cNvPr>
          <p:cNvSpPr txBox="1"/>
          <p:nvPr/>
        </p:nvSpPr>
        <p:spPr>
          <a:xfrm>
            <a:off x="2315766" y="2209800"/>
            <a:ext cx="1569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Needs to go,</a:t>
            </a:r>
          </a:p>
          <a:p>
            <a:r>
              <a:rPr lang="en-US" dirty="0"/>
              <a:t>Still under optimization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6D129B0-0D01-2FC6-2108-CBA0AA33D18F}"/>
              </a:ext>
            </a:extLst>
          </p:cNvPr>
          <p:cNvCxnSpPr/>
          <p:nvPr/>
        </p:nvCxnSpPr>
        <p:spPr>
          <a:xfrm flipH="1">
            <a:off x="1858566" y="2671465"/>
            <a:ext cx="4572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0D71265D-9DF1-C793-D63F-4BD2DFFC0A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" t="6276" r="3299" b="18971"/>
          <a:stretch/>
        </p:blipFill>
        <p:spPr>
          <a:xfrm>
            <a:off x="6530579" y="1576390"/>
            <a:ext cx="5153026" cy="50482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4CE442-1272-138D-D721-A619DFC9F01D}"/>
              </a:ext>
            </a:extLst>
          </p:cNvPr>
          <p:cNvSpPr txBox="1"/>
          <p:nvPr/>
        </p:nvSpPr>
        <p:spPr>
          <a:xfrm>
            <a:off x="5143500" y="5105400"/>
            <a:ext cx="1619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Still falls short,</a:t>
            </a:r>
          </a:p>
          <a:p>
            <a:r>
              <a:rPr lang="en-US" dirty="0"/>
              <a:t>needs more optimization</a:t>
            </a:r>
          </a:p>
        </p:txBody>
      </p:sp>
    </p:spTree>
    <p:extLst>
      <p:ext uri="{BB962C8B-B14F-4D97-AF65-F5344CB8AC3E}">
        <p14:creationId xmlns:p14="http://schemas.microsoft.com/office/powerpoint/2010/main" val="139379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EB173C-C038-5343-2D1F-0D71B16FA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503AAF-169E-D2C1-4436-D0AC468D6F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1752600"/>
            <a:ext cx="8667750" cy="4895850"/>
          </a:xfrm>
        </p:spPr>
        <p:txBody>
          <a:bodyPr/>
          <a:lstStyle/>
          <a:p>
            <a:r>
              <a:rPr lang="en-US" dirty="0"/>
              <a:t>Dynamic aperture is the phase space with stable particle motion</a:t>
            </a:r>
          </a:p>
          <a:p>
            <a:r>
              <a:rPr lang="en-US" dirty="0"/>
              <a:t>Baseline ESR lattice has good DA</a:t>
            </a:r>
          </a:p>
          <a:p>
            <a:r>
              <a:rPr lang="en-US" dirty="0"/>
              <a:t>Crab-cavities, beam-beam, and detector solenoid must be added</a:t>
            </a:r>
          </a:p>
          <a:p>
            <a:r>
              <a:rPr lang="en-US" dirty="0"/>
              <a:t>This works for the 1-IP configuration</a:t>
            </a:r>
          </a:p>
          <a:p>
            <a:r>
              <a:rPr lang="en-US" dirty="0"/>
              <a:t>But additional work needed for the 2-IP configuration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68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D18FAB-E736-C7EF-63B0-8E7F0BDE2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Storage Ring</a:t>
            </a:r>
          </a:p>
        </p:txBody>
      </p:sp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C84C6ED3-2565-9434-55A0-945C9EB1F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535" y="727787"/>
            <a:ext cx="5263465" cy="5878286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209B8E2-14DD-D361-F0B1-E6BF12316E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1752600"/>
            <a:ext cx="7083489" cy="2884887"/>
          </a:xfrm>
        </p:spPr>
        <p:txBody>
          <a:bodyPr/>
          <a:lstStyle/>
          <a:p>
            <a:r>
              <a:rPr lang="en-US" dirty="0"/>
              <a:t>Focus on 18 GeV</a:t>
            </a:r>
          </a:p>
          <a:p>
            <a:r>
              <a:rPr lang="en-US" dirty="0"/>
              <a:t>2 Possible interaction points (IP)</a:t>
            </a:r>
          </a:p>
          <a:p>
            <a:r>
              <a:rPr lang="en-US" dirty="0"/>
              <a:t>Beam size at IP h/v [</a:t>
            </a:r>
            <a:r>
              <a:rPr lang="el-GR" dirty="0"/>
              <a:t>μ</a:t>
            </a:r>
            <a:r>
              <a:rPr lang="en-US" dirty="0"/>
              <a:t>m]: 119/11</a:t>
            </a:r>
          </a:p>
          <a:p>
            <a:endParaRPr lang="en-US" dirty="0"/>
          </a:p>
          <a:p>
            <a:r>
              <a:rPr lang="en-US" dirty="0"/>
              <a:t>Electrons only Collide at one IP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73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EB173C-C038-5343-2D1F-0D71B16FA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Dynamic Aperture?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E5333A-9FAA-45CB-7BC0-9C80F6416B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2220514"/>
            <a:ext cx="4954398" cy="46374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Like physical aperture, a particle is lost if it does not stay inside (stable phase space)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Non-linearities reduce dynamic aperture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5E08502-AEDD-601C-98B6-5D09B9A7FCBD}"/>
              </a:ext>
            </a:extLst>
          </p:cNvPr>
          <p:cNvSpPr/>
          <p:nvPr/>
        </p:nvSpPr>
        <p:spPr>
          <a:xfrm>
            <a:off x="7751428" y="801149"/>
            <a:ext cx="2533475" cy="242441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29697D2-74EC-E3AF-888D-BADC49C6A075}"/>
              </a:ext>
            </a:extLst>
          </p:cNvPr>
          <p:cNvSpPr/>
          <p:nvPr/>
        </p:nvSpPr>
        <p:spPr>
          <a:xfrm>
            <a:off x="8456104" y="1902317"/>
            <a:ext cx="176168" cy="16847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CE731C8-8FAE-3643-E217-E02394985500}"/>
              </a:ext>
            </a:extLst>
          </p:cNvPr>
          <p:cNvSpPr/>
          <p:nvPr/>
        </p:nvSpPr>
        <p:spPr>
          <a:xfrm>
            <a:off x="9422237" y="1484265"/>
            <a:ext cx="176168" cy="16847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A0BC5EC-B100-5B7C-C37C-CF6FE2504240}"/>
              </a:ext>
            </a:extLst>
          </p:cNvPr>
          <p:cNvCxnSpPr>
            <a:cxnSpLocks/>
            <a:stCxn id="7" idx="7"/>
          </p:cNvCxnSpPr>
          <p:nvPr/>
        </p:nvCxnSpPr>
        <p:spPr>
          <a:xfrm flipV="1">
            <a:off x="9572606" y="1263831"/>
            <a:ext cx="284458" cy="2451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CE89C223-191E-E71C-80A4-283A1496A33D}"/>
              </a:ext>
            </a:extLst>
          </p:cNvPr>
          <p:cNvSpPr/>
          <p:nvPr/>
        </p:nvSpPr>
        <p:spPr>
          <a:xfrm>
            <a:off x="9836794" y="1007722"/>
            <a:ext cx="341278" cy="355048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27EDAC-2973-7BBB-5EFE-683A50504D6C}"/>
              </a:ext>
            </a:extLst>
          </p:cNvPr>
          <p:cNvSpPr/>
          <p:nvPr/>
        </p:nvSpPr>
        <p:spPr>
          <a:xfrm>
            <a:off x="8430025" y="2080471"/>
            <a:ext cx="361637" cy="685800"/>
          </a:xfrm>
          <a:custGeom>
            <a:avLst/>
            <a:gdLst>
              <a:gd name="connsiteX0" fmla="*/ 118357 w 420420"/>
              <a:gd name="connsiteY0" fmla="*/ 0 h 970411"/>
              <a:gd name="connsiteX1" fmla="*/ 302914 w 420420"/>
              <a:gd name="connsiteY1" fmla="*/ 218113 h 970411"/>
              <a:gd name="connsiteX2" fmla="*/ 911 w 420420"/>
              <a:gd name="connsiteY2" fmla="*/ 327170 h 970411"/>
              <a:gd name="connsiteX3" fmla="*/ 420360 w 420420"/>
              <a:gd name="connsiteY3" fmla="*/ 545284 h 970411"/>
              <a:gd name="connsiteX4" fmla="*/ 34467 w 420420"/>
              <a:gd name="connsiteY4" fmla="*/ 738231 h 970411"/>
              <a:gd name="connsiteX5" fmla="*/ 370026 w 420420"/>
              <a:gd name="connsiteY5" fmla="*/ 939567 h 970411"/>
              <a:gd name="connsiteX6" fmla="*/ 370026 w 420420"/>
              <a:gd name="connsiteY6" fmla="*/ 964734 h 97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420" h="970411">
                <a:moveTo>
                  <a:pt x="118357" y="0"/>
                </a:moveTo>
                <a:cubicBezTo>
                  <a:pt x="220422" y="81792"/>
                  <a:pt x="322488" y="163585"/>
                  <a:pt x="302914" y="218113"/>
                </a:cubicBezTo>
                <a:cubicBezTo>
                  <a:pt x="283340" y="272641"/>
                  <a:pt x="-18663" y="272642"/>
                  <a:pt x="911" y="327170"/>
                </a:cubicBezTo>
                <a:cubicBezTo>
                  <a:pt x="20485" y="381699"/>
                  <a:pt x="414767" y="476774"/>
                  <a:pt x="420360" y="545284"/>
                </a:cubicBezTo>
                <a:cubicBezTo>
                  <a:pt x="425953" y="613794"/>
                  <a:pt x="42856" y="672517"/>
                  <a:pt x="34467" y="738231"/>
                </a:cubicBezTo>
                <a:cubicBezTo>
                  <a:pt x="26078" y="803945"/>
                  <a:pt x="314100" y="901817"/>
                  <a:pt x="370026" y="939567"/>
                </a:cubicBezTo>
                <a:cubicBezTo>
                  <a:pt x="425952" y="977317"/>
                  <a:pt x="379813" y="973123"/>
                  <a:pt x="370026" y="964734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7ED9F14-CC36-313B-BCD3-0EC5356E56C8}"/>
              </a:ext>
            </a:extLst>
          </p:cNvPr>
          <p:cNvSpPr/>
          <p:nvPr/>
        </p:nvSpPr>
        <p:spPr>
          <a:xfrm>
            <a:off x="7751428" y="3646415"/>
            <a:ext cx="2533475" cy="242441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3395F40-161A-2F24-0288-EA518ABDFB78}"/>
              </a:ext>
            </a:extLst>
          </p:cNvPr>
          <p:cNvSpPr/>
          <p:nvPr/>
        </p:nvSpPr>
        <p:spPr>
          <a:xfrm>
            <a:off x="8456104" y="4747583"/>
            <a:ext cx="176168" cy="16847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8DD624A-9B0E-2B2C-E417-18E04296F197}"/>
              </a:ext>
            </a:extLst>
          </p:cNvPr>
          <p:cNvSpPr/>
          <p:nvPr/>
        </p:nvSpPr>
        <p:spPr>
          <a:xfrm>
            <a:off x="8430025" y="4925737"/>
            <a:ext cx="361637" cy="685800"/>
          </a:xfrm>
          <a:custGeom>
            <a:avLst/>
            <a:gdLst>
              <a:gd name="connsiteX0" fmla="*/ 118357 w 420420"/>
              <a:gd name="connsiteY0" fmla="*/ 0 h 970411"/>
              <a:gd name="connsiteX1" fmla="*/ 302914 w 420420"/>
              <a:gd name="connsiteY1" fmla="*/ 218113 h 970411"/>
              <a:gd name="connsiteX2" fmla="*/ 911 w 420420"/>
              <a:gd name="connsiteY2" fmla="*/ 327170 h 970411"/>
              <a:gd name="connsiteX3" fmla="*/ 420360 w 420420"/>
              <a:gd name="connsiteY3" fmla="*/ 545284 h 970411"/>
              <a:gd name="connsiteX4" fmla="*/ 34467 w 420420"/>
              <a:gd name="connsiteY4" fmla="*/ 738231 h 970411"/>
              <a:gd name="connsiteX5" fmla="*/ 370026 w 420420"/>
              <a:gd name="connsiteY5" fmla="*/ 939567 h 970411"/>
              <a:gd name="connsiteX6" fmla="*/ 370026 w 420420"/>
              <a:gd name="connsiteY6" fmla="*/ 964734 h 97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420" h="970411">
                <a:moveTo>
                  <a:pt x="118357" y="0"/>
                </a:moveTo>
                <a:cubicBezTo>
                  <a:pt x="220422" y="81792"/>
                  <a:pt x="322488" y="163585"/>
                  <a:pt x="302914" y="218113"/>
                </a:cubicBezTo>
                <a:cubicBezTo>
                  <a:pt x="283340" y="272641"/>
                  <a:pt x="-18663" y="272642"/>
                  <a:pt x="911" y="327170"/>
                </a:cubicBezTo>
                <a:cubicBezTo>
                  <a:pt x="20485" y="381699"/>
                  <a:pt x="414767" y="476774"/>
                  <a:pt x="420360" y="545284"/>
                </a:cubicBezTo>
                <a:cubicBezTo>
                  <a:pt x="425953" y="613794"/>
                  <a:pt x="42856" y="672517"/>
                  <a:pt x="34467" y="738231"/>
                </a:cubicBezTo>
                <a:cubicBezTo>
                  <a:pt x="26078" y="803945"/>
                  <a:pt x="314100" y="901817"/>
                  <a:pt x="370026" y="939567"/>
                </a:cubicBezTo>
                <a:cubicBezTo>
                  <a:pt x="425952" y="977317"/>
                  <a:pt x="379813" y="973123"/>
                  <a:pt x="370026" y="964734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4712CD4-0BAB-2A1E-8669-49E10038E373}"/>
              </a:ext>
            </a:extLst>
          </p:cNvPr>
          <p:cNvSpPr/>
          <p:nvPr/>
        </p:nvSpPr>
        <p:spPr>
          <a:xfrm>
            <a:off x="10089988" y="3740204"/>
            <a:ext cx="176168" cy="16847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68032E9-63DB-E352-5E45-5F6BDE182B16}"/>
              </a:ext>
            </a:extLst>
          </p:cNvPr>
          <p:cNvCxnSpPr>
            <a:cxnSpLocks/>
          </p:cNvCxnSpPr>
          <p:nvPr/>
        </p:nvCxnSpPr>
        <p:spPr>
          <a:xfrm flipV="1">
            <a:off x="10280966" y="3294683"/>
            <a:ext cx="502572" cy="4455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ACA31E4-3CC1-6779-9DA5-EC463A7A498A}"/>
              </a:ext>
            </a:extLst>
          </p:cNvPr>
          <p:cNvSpPr txBox="1"/>
          <p:nvPr/>
        </p:nvSpPr>
        <p:spPr>
          <a:xfrm>
            <a:off x="6648763" y="1811678"/>
            <a:ext cx="1093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Physical Aperture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172EEA-1B3C-6E35-7469-CCBE65C66BB3}"/>
              </a:ext>
            </a:extLst>
          </p:cNvPr>
          <p:cNvSpPr txBox="1"/>
          <p:nvPr/>
        </p:nvSpPr>
        <p:spPr>
          <a:xfrm>
            <a:off x="6648762" y="4535458"/>
            <a:ext cx="1093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Dynamic Aperture</a:t>
            </a:r>
          </a:p>
        </p:txBody>
      </p:sp>
    </p:spTree>
    <p:extLst>
      <p:ext uri="{BB962C8B-B14F-4D97-AF65-F5344CB8AC3E}">
        <p14:creationId xmlns:p14="http://schemas.microsoft.com/office/powerpoint/2010/main" val="264756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EB173C-C038-5343-2D1F-0D71B16FA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Non-Linearities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8CE5333A-9FAA-45CB-7BC0-9C80F6416B49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81000" y="2220514"/>
                <a:ext cx="11811000" cy="100460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Sextupole gives a non-linear kick: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8CE5333A-9FAA-45CB-7BC0-9C80F6416B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81000" y="2220514"/>
                <a:ext cx="11811000" cy="1004607"/>
              </a:xfrm>
              <a:blipFill>
                <a:blip r:embed="rId2"/>
                <a:stretch>
                  <a:fillRect l="-1704" t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2948D545-62F7-27A0-555E-CEB9E4F8E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810" y="3632880"/>
            <a:ext cx="6099169" cy="29450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Placeholder 1">
                <a:extLst>
                  <a:ext uri="{FF2B5EF4-FFF2-40B4-BE49-F238E27FC236}">
                    <a16:creationId xmlns:a16="http://schemas.microsoft.com/office/drawing/2014/main" id="{AFF4DCA1-5E15-378A-A7DC-D5AA558A84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3921796"/>
                <a:ext cx="5254690" cy="27775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73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Quadrupoles have a non-linear energy dependence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 Placeholder 1">
                <a:extLst>
                  <a:ext uri="{FF2B5EF4-FFF2-40B4-BE49-F238E27FC236}">
                    <a16:creationId xmlns:a16="http://schemas.microsoft.com/office/drawing/2014/main" id="{AFF4DCA1-5E15-378A-A7DC-D5AA558A8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921796"/>
                <a:ext cx="5254690" cy="2777584"/>
              </a:xfrm>
              <a:prstGeom prst="rect">
                <a:avLst/>
              </a:prstGeom>
              <a:blipFill>
                <a:blip r:embed="rId4"/>
                <a:stretch>
                  <a:fillRect l="-3833" t="-5702" r="-3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7FE863-B29F-C408-6E65-41FF81B0FE8D}"/>
                  </a:ext>
                </a:extLst>
              </p:cNvPr>
              <p:cNvSpPr txBox="1"/>
              <p:nvPr/>
            </p:nvSpPr>
            <p:spPr>
              <a:xfrm>
                <a:off x="10418428" y="4588441"/>
                <a:ext cx="13925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7FE863-B29F-C408-6E65-41FF81B0F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8428" y="4588441"/>
                <a:ext cx="13925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0FE884-08F1-A54D-1C91-F81C82CC5C05}"/>
                  </a:ext>
                </a:extLst>
              </p:cNvPr>
              <p:cNvSpPr txBox="1"/>
              <p:nvPr/>
            </p:nvSpPr>
            <p:spPr>
              <a:xfrm>
                <a:off x="7408179" y="4464005"/>
                <a:ext cx="13925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0FE884-08F1-A54D-1C91-F81C82CC5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179" y="4464005"/>
                <a:ext cx="13925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4E70BE-7FF8-9E54-57DA-3AC7886858D1}"/>
                  </a:ext>
                </a:extLst>
              </p:cNvPr>
              <p:cNvSpPr txBox="1"/>
              <p:nvPr/>
            </p:nvSpPr>
            <p:spPr>
              <a:xfrm>
                <a:off x="9442163" y="4934298"/>
                <a:ext cx="13925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4E70BE-7FF8-9E54-57DA-3AC788685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2163" y="4934298"/>
                <a:ext cx="13925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377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EB173C-C038-5343-2D1F-0D71B16FA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at Dynamic Aperture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4F987F72-9C7F-4CAB-1AD7-A159E86D1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2" y="2100657"/>
            <a:ext cx="6780952" cy="4355555"/>
          </a:xfrm>
          <a:prstGeom prst="rect">
            <a:avLst/>
          </a:prstGeom>
        </p:spPr>
      </p:pic>
      <p:pic>
        <p:nvPicPr>
          <p:cNvPr id="6" name="Picture 5" descr="Chart, radar chart&#10;&#10;Description automatically generated">
            <a:extLst>
              <a:ext uri="{FF2B5EF4-FFF2-40B4-BE49-F238E27FC236}">
                <a16:creationId xmlns:a16="http://schemas.microsoft.com/office/drawing/2014/main" id="{6FD79747-46C1-4F01-9E54-A703C2AC28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" t="7548" r="5094" b="20279"/>
          <a:stretch/>
        </p:blipFill>
        <p:spPr>
          <a:xfrm>
            <a:off x="6909424" y="1752600"/>
            <a:ext cx="5041784" cy="487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8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12EEA3-D731-1FD8-0A6F-DD8043AB56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Energy Dependent Tune</a:t>
            </a:r>
          </a:p>
          <a:p>
            <a:r>
              <a:rPr lang="en-US" dirty="0"/>
              <a:t>W-Function</a:t>
            </a:r>
          </a:p>
          <a:p>
            <a:r>
              <a:rPr lang="en-US" dirty="0"/>
              <a:t>Second Order Dispersion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3097B-89FC-1551-6EE0-1AAA819180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Optimizing Dynamic Aperture</a:t>
            </a: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C1304B1-EB03-FF81-1485-A80B9C5E3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195" y="977466"/>
            <a:ext cx="2887205" cy="72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1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EB173C-C038-5343-2D1F-0D71B16FA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Dependent Tune</a:t>
            </a:r>
          </a:p>
        </p:txBody>
      </p:sp>
      <p:pic>
        <p:nvPicPr>
          <p:cNvPr id="6" name="Picture 5" descr="Chart, line chart, histogram&#10;&#10;Description automatically generated">
            <a:extLst>
              <a:ext uri="{FF2B5EF4-FFF2-40B4-BE49-F238E27FC236}">
                <a16:creationId xmlns:a16="http://schemas.microsoft.com/office/drawing/2014/main" id="{3BE26919-B910-A2FA-F90E-6C5DC49C6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735" y="1752600"/>
            <a:ext cx="4571428" cy="4634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1">
                <a:extLst>
                  <a:ext uri="{FF2B5EF4-FFF2-40B4-BE49-F238E27FC236}">
                    <a16:creationId xmlns:a16="http://schemas.microsoft.com/office/drawing/2014/main" id="{28C4CCF9-8350-0478-D870-9C6E4F2D4E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292" y="3276600"/>
                <a:ext cx="6765443" cy="10046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73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 Placeholder 1">
                <a:extLst>
                  <a:ext uri="{FF2B5EF4-FFF2-40B4-BE49-F238E27FC236}">
                    <a16:creationId xmlns:a16="http://schemas.microsoft.com/office/drawing/2014/main" id="{28C4CCF9-8350-0478-D870-9C6E4F2D4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2" y="3276600"/>
                <a:ext cx="6765443" cy="10046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A32170C-0A2F-1566-B818-5A9B7E9FDD59}"/>
              </a:ext>
            </a:extLst>
          </p:cNvPr>
          <p:cNvSpPr txBox="1"/>
          <p:nvPr/>
        </p:nvSpPr>
        <p:spPr>
          <a:xfrm>
            <a:off x="2762708" y="4009989"/>
            <a:ext cx="169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“Chromaticity”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136BBC-111F-321A-34E8-E6D8D2A90C77}"/>
              </a:ext>
            </a:extLst>
          </p:cNvPr>
          <p:cNvSpPr txBox="1"/>
          <p:nvPr/>
        </p:nvSpPr>
        <p:spPr>
          <a:xfrm>
            <a:off x="4292905" y="2630269"/>
            <a:ext cx="169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Second order chromaticity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4D78CB-7A65-AC0E-C8C7-30249E175204}"/>
              </a:ext>
            </a:extLst>
          </p:cNvPr>
          <p:cNvSpPr txBox="1"/>
          <p:nvPr/>
        </p:nvSpPr>
        <p:spPr>
          <a:xfrm>
            <a:off x="5353439" y="3831103"/>
            <a:ext cx="169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Higher order chromaticity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50AD0E-7CAB-E165-5479-06EA057FE2A4}"/>
              </a:ext>
            </a:extLst>
          </p:cNvPr>
          <p:cNvSpPr txBox="1"/>
          <p:nvPr/>
        </p:nvSpPr>
        <p:spPr>
          <a:xfrm>
            <a:off x="1564539" y="2895707"/>
            <a:ext cx="169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Design tune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C49A5D3-014D-69CB-FD99-82E22793C2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7268" y="4927538"/>
            <a:ext cx="4954398" cy="13584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Flatter tune gives more stability</a:t>
            </a:r>
          </a:p>
        </p:txBody>
      </p:sp>
    </p:spTree>
    <p:extLst>
      <p:ext uri="{BB962C8B-B14F-4D97-AF65-F5344CB8AC3E}">
        <p14:creationId xmlns:p14="http://schemas.microsoft.com/office/powerpoint/2010/main" val="77025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EB173C-C038-5343-2D1F-0D71B16FA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W-function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1">
                <a:extLst>
                  <a:ext uri="{FF2B5EF4-FFF2-40B4-BE49-F238E27FC236}">
                    <a16:creationId xmlns:a16="http://schemas.microsoft.com/office/drawing/2014/main" id="{B66EA7B0-7FE9-E9F7-B8D9-B04558655889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81000" y="2179321"/>
                <a:ext cx="6619875" cy="307655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 Placeholder 1">
                <a:extLst>
                  <a:ext uri="{FF2B5EF4-FFF2-40B4-BE49-F238E27FC236}">
                    <a16:creationId xmlns:a16="http://schemas.microsoft.com/office/drawing/2014/main" id="{B66EA7B0-7FE9-E9F7-B8D9-B045586558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81000" y="2179321"/>
                <a:ext cx="6619875" cy="307655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016696-FDE4-BE20-5532-3F25CBF7D43B}"/>
                  </a:ext>
                </a:extLst>
              </p:cNvPr>
              <p:cNvSpPr txBox="1"/>
              <p:nvPr/>
            </p:nvSpPr>
            <p:spPr>
              <a:xfrm>
                <a:off x="-621792" y="4827832"/>
                <a:ext cx="13099542" cy="12634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p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32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sz="3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32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016696-FDE4-BE20-5532-3F25CBF7D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21792" y="4827832"/>
                <a:ext cx="13099542" cy="12634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91EFE66-DE12-F13C-A6C9-0A19E14D38ED}"/>
              </a:ext>
            </a:extLst>
          </p:cNvPr>
          <p:cNvSpPr txBox="1"/>
          <p:nvPr/>
        </p:nvSpPr>
        <p:spPr>
          <a:xfrm>
            <a:off x="4781550" y="5972175"/>
            <a:ext cx="505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Modulus is W-function</a:t>
            </a:r>
          </a:p>
        </p:txBody>
      </p:sp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2964A195-77F0-83C3-22C6-D36BAE648D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0" t="2045" r="3299" b="57334"/>
          <a:stretch/>
        </p:blipFill>
        <p:spPr>
          <a:xfrm>
            <a:off x="6905626" y="1834380"/>
            <a:ext cx="51435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18218</TotalTime>
  <Words>704</Words>
  <Application>Microsoft Office PowerPoint</Application>
  <PresentationFormat>Widescreen</PresentationFormat>
  <Paragraphs>182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Office Theme</vt:lpstr>
      <vt:lpstr>Effects on the Dynamic Aperture of the EIC</vt:lpstr>
      <vt:lpstr>Electron-Ion Collider</vt:lpstr>
      <vt:lpstr>Electron Storage Ring</vt:lpstr>
      <vt:lpstr>What is Dynamic Aperture?</vt:lpstr>
      <vt:lpstr>Example Non-Linearities</vt:lpstr>
      <vt:lpstr>Looking at Dynamic Aperture</vt:lpstr>
      <vt:lpstr>PowerPoint Presentation</vt:lpstr>
      <vt:lpstr>Energy Dependent Tune</vt:lpstr>
      <vt:lpstr>W-function</vt:lpstr>
      <vt:lpstr>“Second Order Dispersion”</vt:lpstr>
      <vt:lpstr>PowerPoint Presentation</vt:lpstr>
      <vt:lpstr>Baseline Lattice Correction</vt:lpstr>
      <vt:lpstr>Baseline Lattice Results</vt:lpstr>
      <vt:lpstr>PowerPoint Presentation</vt:lpstr>
      <vt:lpstr>Crab Cavities</vt:lpstr>
      <vt:lpstr>Beam-Beam Modelling</vt:lpstr>
      <vt:lpstr>Crab Cavities with beam-beam</vt:lpstr>
      <vt:lpstr>Results with Beam-Beam and Crabbing</vt:lpstr>
      <vt:lpstr>Detector Solenoid</vt:lpstr>
      <vt:lpstr>Detector Solenoid correction</vt:lpstr>
      <vt:lpstr>Results with Detector Solenoid (1-IP)</vt:lpstr>
      <vt:lpstr>Results with Detector Solenoid (2-IP)</vt:lpstr>
      <vt:lpstr>Reoptimizing the 2-IP case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Electron Lasers</dc:title>
  <dc:creator>Jonathan Unger</dc:creator>
  <cp:lastModifiedBy>Jonathan Unger</cp:lastModifiedBy>
  <cp:revision>48</cp:revision>
  <dcterms:created xsi:type="dcterms:W3CDTF">2022-10-11T05:17:57Z</dcterms:created>
  <dcterms:modified xsi:type="dcterms:W3CDTF">2023-03-07T15:00:58Z</dcterms:modified>
</cp:coreProperties>
</file>